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 id="2147483694" r:id="rId3"/>
  </p:sldMasterIdLst>
  <p:notesMasterIdLst>
    <p:notesMasterId r:id="rId12"/>
  </p:notesMasterIdLst>
  <p:sldIdLst>
    <p:sldId id="267" r:id="rId4"/>
    <p:sldId id="259" r:id="rId5"/>
    <p:sldId id="261" r:id="rId6"/>
    <p:sldId id="260" r:id="rId7"/>
    <p:sldId id="262" r:id="rId8"/>
    <p:sldId id="268" r:id="rId9"/>
    <p:sldId id="265" r:id="rId10"/>
    <p:sldId id="269"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6" d="100"/>
          <a:sy n="66" d="100"/>
        </p:scale>
        <p:origin x="-654" y="-90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x-none"/>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3D040E-1205-4774-81B5-633BCCD108A5}" type="datetimeFigureOut">
              <a:rPr lang="x-none" smtClean="0"/>
              <a:t>28.03.2023</a:t>
            </a:fld>
            <a:endParaRPr lang="x-none"/>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x-none"/>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x-none"/>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x-none"/>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DF7D9A-A280-4F1D-A74F-39EE4CA02F1D}" type="slidenum">
              <a:rPr lang="x-none" smtClean="0"/>
              <a:t>‹#›</a:t>
            </a:fld>
            <a:endParaRPr lang="x-none"/>
          </a:p>
        </p:txBody>
      </p:sp>
    </p:spTree>
    <p:extLst>
      <p:ext uri="{BB962C8B-B14F-4D97-AF65-F5344CB8AC3E}">
        <p14:creationId xmlns:p14="http://schemas.microsoft.com/office/powerpoint/2010/main" val="1541643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x-none" dirty="0"/>
          </a:p>
        </p:txBody>
      </p:sp>
      <p:sp>
        <p:nvSpPr>
          <p:cNvPr id="4" name="Місце для номера слайда 3"/>
          <p:cNvSpPr>
            <a:spLocks noGrp="1"/>
          </p:cNvSpPr>
          <p:nvPr>
            <p:ph type="sldNum" sz="quarter" idx="5"/>
          </p:nvPr>
        </p:nvSpPr>
        <p:spPr/>
        <p:txBody>
          <a:bodyPr/>
          <a:lstStyle/>
          <a:p>
            <a:fld id="{F7DF7D9A-A280-4F1D-A74F-39EE4CA02F1D}" type="slidenum">
              <a:rPr lang="x-none" smtClean="0"/>
              <a:t>3</a:t>
            </a:fld>
            <a:endParaRPr lang="x-none"/>
          </a:p>
        </p:txBody>
      </p:sp>
    </p:spTree>
    <p:extLst>
      <p:ext uri="{BB962C8B-B14F-4D97-AF65-F5344CB8AC3E}">
        <p14:creationId xmlns:p14="http://schemas.microsoft.com/office/powerpoint/2010/main" val="26251538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44F948E1-8D6E-45B7-B595-527672A77A1F}" type="datetimeFigureOut">
              <a:rPr lang="x-none" smtClean="0"/>
              <a:t>28.03.2023</a:t>
            </a:fld>
            <a:endParaRPr lang="x-none"/>
          </a:p>
        </p:txBody>
      </p:sp>
      <p:sp>
        <p:nvSpPr>
          <p:cNvPr id="5" name="Footer Placeholder 4"/>
          <p:cNvSpPr>
            <a:spLocks noGrp="1"/>
          </p:cNvSpPr>
          <p:nvPr>
            <p:ph type="ftr" sz="quarter" idx="11"/>
          </p:nvPr>
        </p:nvSpPr>
        <p:spPr/>
        <p:txBody>
          <a:bodyPr/>
          <a:lstStyle/>
          <a:p>
            <a:endParaRPr lang="x-none"/>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852DCAD-2C1C-4F54-8020-5C952C76C650}" type="slidenum">
              <a:rPr lang="x-none" smtClean="0"/>
              <a:t>‹#›</a:t>
            </a:fld>
            <a:endParaRPr lang="x-none"/>
          </a:p>
        </p:txBody>
      </p:sp>
    </p:spTree>
    <p:extLst>
      <p:ext uri="{BB962C8B-B14F-4D97-AF65-F5344CB8AC3E}">
        <p14:creationId xmlns:p14="http://schemas.microsoft.com/office/powerpoint/2010/main" val="3504267174"/>
      </p:ext>
    </p:extLst>
  </p:cSld>
  <p:clrMapOvr>
    <a:masterClrMapping/>
  </p:clrMapOvr>
  <p:transition spd="slow" advTm="1000">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44F948E1-8D6E-45B7-B595-527672A77A1F}" type="datetimeFigureOut">
              <a:rPr lang="x-none" smtClean="0"/>
              <a:t>28.03.2023</a:t>
            </a:fld>
            <a:endParaRPr lang="x-none"/>
          </a:p>
        </p:txBody>
      </p:sp>
      <p:sp>
        <p:nvSpPr>
          <p:cNvPr id="5" name="Footer Placeholder 4"/>
          <p:cNvSpPr>
            <a:spLocks noGrp="1"/>
          </p:cNvSpPr>
          <p:nvPr>
            <p:ph type="ftr" sz="quarter" idx="11"/>
          </p:nvPr>
        </p:nvSpPr>
        <p:spPr/>
        <p:txBody>
          <a:bodyPr/>
          <a:lstStyle/>
          <a:p>
            <a:endParaRPr lang="x-non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852DCAD-2C1C-4F54-8020-5C952C76C650}" type="slidenum">
              <a:rPr lang="x-none" smtClean="0"/>
              <a:t>‹#›</a:t>
            </a:fld>
            <a:endParaRPr lang="x-none"/>
          </a:p>
        </p:txBody>
      </p:sp>
    </p:spTree>
    <p:extLst>
      <p:ext uri="{BB962C8B-B14F-4D97-AF65-F5344CB8AC3E}">
        <p14:creationId xmlns:p14="http://schemas.microsoft.com/office/powerpoint/2010/main" val="3385358913"/>
      </p:ext>
    </p:extLst>
  </p:cSld>
  <p:clrMapOvr>
    <a:masterClrMapping/>
  </p:clrMapOvr>
  <p:transition spd="slow" advTm="1000">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44F948E1-8D6E-45B7-B595-527672A77A1F}" type="datetimeFigureOut">
              <a:rPr lang="x-none" smtClean="0"/>
              <a:t>28.03.2023</a:t>
            </a:fld>
            <a:endParaRPr lang="x-none"/>
          </a:p>
        </p:txBody>
      </p:sp>
      <p:sp>
        <p:nvSpPr>
          <p:cNvPr id="5" name="Footer Placeholder 4"/>
          <p:cNvSpPr>
            <a:spLocks noGrp="1"/>
          </p:cNvSpPr>
          <p:nvPr>
            <p:ph type="ftr" sz="quarter" idx="11"/>
          </p:nvPr>
        </p:nvSpPr>
        <p:spPr/>
        <p:txBody>
          <a:bodyPr/>
          <a:lstStyle/>
          <a:p>
            <a:endParaRPr lang="x-none"/>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852DCAD-2C1C-4F54-8020-5C952C76C650}" type="slidenum">
              <a:rPr lang="x-none" smtClean="0"/>
              <a:t>‹#›</a:t>
            </a:fld>
            <a:endParaRPr lang="x-none"/>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02782906"/>
      </p:ext>
    </p:extLst>
  </p:cSld>
  <p:clrMapOvr>
    <a:masterClrMapping/>
  </p:clrMapOvr>
  <p:transition spd="slow" advTm="1000">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4F948E1-8D6E-45B7-B595-527672A77A1F}" type="datetimeFigureOut">
              <a:rPr lang="x-none" smtClean="0"/>
              <a:t>28.03.2023</a:t>
            </a:fld>
            <a:endParaRPr lang="x-none"/>
          </a:p>
        </p:txBody>
      </p:sp>
      <p:sp>
        <p:nvSpPr>
          <p:cNvPr id="6" name="Footer Placeholder 5"/>
          <p:cNvSpPr>
            <a:spLocks noGrp="1"/>
          </p:cNvSpPr>
          <p:nvPr>
            <p:ph type="ftr" sz="quarter" idx="11"/>
          </p:nvPr>
        </p:nvSpPr>
        <p:spPr/>
        <p:txBody>
          <a:bodyPr/>
          <a:lstStyle/>
          <a:p>
            <a:endParaRPr lang="x-non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852DCAD-2C1C-4F54-8020-5C952C76C650}" type="slidenum">
              <a:rPr lang="x-none" smtClean="0"/>
              <a:t>‹#›</a:t>
            </a:fld>
            <a:endParaRPr lang="x-none"/>
          </a:p>
        </p:txBody>
      </p:sp>
    </p:spTree>
    <p:extLst>
      <p:ext uri="{BB962C8B-B14F-4D97-AF65-F5344CB8AC3E}">
        <p14:creationId xmlns:p14="http://schemas.microsoft.com/office/powerpoint/2010/main" val="251241700"/>
      </p:ext>
    </p:extLst>
  </p:cSld>
  <p:clrMapOvr>
    <a:masterClrMapping/>
  </p:clrMapOvr>
  <p:transition spd="slow" advTm="1000">
    <p:wip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4F948E1-8D6E-45B7-B595-527672A77A1F}" type="datetimeFigureOut">
              <a:rPr lang="x-none" smtClean="0"/>
              <a:t>28.03.2023</a:t>
            </a:fld>
            <a:endParaRPr lang="x-none"/>
          </a:p>
        </p:txBody>
      </p:sp>
      <p:sp>
        <p:nvSpPr>
          <p:cNvPr id="6" name="Footer Placeholder 5"/>
          <p:cNvSpPr>
            <a:spLocks noGrp="1"/>
          </p:cNvSpPr>
          <p:nvPr>
            <p:ph type="ftr" sz="quarter" idx="11"/>
          </p:nvPr>
        </p:nvSpPr>
        <p:spPr/>
        <p:txBody>
          <a:bodyPr/>
          <a:lstStyle/>
          <a:p>
            <a:endParaRPr lang="x-none"/>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852DCAD-2C1C-4F54-8020-5C952C76C650}" type="slidenum">
              <a:rPr lang="x-none" smtClean="0"/>
              <a:t>‹#›</a:t>
            </a:fld>
            <a:endParaRPr lang="x-none"/>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86065306"/>
      </p:ext>
    </p:extLst>
  </p:cSld>
  <p:clrMapOvr>
    <a:masterClrMapping/>
  </p:clrMapOvr>
  <p:transition spd="slow" advTm="1000">
    <p:wip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4F948E1-8D6E-45B7-B595-527672A77A1F}" type="datetimeFigureOut">
              <a:rPr lang="x-none" smtClean="0"/>
              <a:t>28.03.2023</a:t>
            </a:fld>
            <a:endParaRPr lang="x-none"/>
          </a:p>
        </p:txBody>
      </p:sp>
      <p:sp>
        <p:nvSpPr>
          <p:cNvPr id="6" name="Footer Placeholder 5"/>
          <p:cNvSpPr>
            <a:spLocks noGrp="1"/>
          </p:cNvSpPr>
          <p:nvPr>
            <p:ph type="ftr" sz="quarter" idx="11"/>
          </p:nvPr>
        </p:nvSpPr>
        <p:spPr/>
        <p:txBody>
          <a:bodyPr/>
          <a:lstStyle/>
          <a:p>
            <a:endParaRPr lang="x-non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852DCAD-2C1C-4F54-8020-5C952C76C650}" type="slidenum">
              <a:rPr lang="x-none" smtClean="0"/>
              <a:t>‹#›</a:t>
            </a:fld>
            <a:endParaRPr lang="x-none"/>
          </a:p>
        </p:txBody>
      </p:sp>
    </p:spTree>
    <p:extLst>
      <p:ext uri="{BB962C8B-B14F-4D97-AF65-F5344CB8AC3E}">
        <p14:creationId xmlns:p14="http://schemas.microsoft.com/office/powerpoint/2010/main" val="2789346253"/>
      </p:ext>
    </p:extLst>
  </p:cSld>
  <p:clrMapOvr>
    <a:masterClrMapping/>
  </p:clrMapOvr>
  <p:transition spd="slow" advTm="1000">
    <p:wip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4F948E1-8D6E-45B7-B595-527672A77A1F}" type="datetimeFigureOut">
              <a:rPr lang="x-none" smtClean="0"/>
              <a:t>28.03.2023</a:t>
            </a:fld>
            <a:endParaRPr lang="x-none"/>
          </a:p>
        </p:txBody>
      </p:sp>
      <p:sp>
        <p:nvSpPr>
          <p:cNvPr id="5" name="Footer Placeholder 4"/>
          <p:cNvSpPr>
            <a:spLocks noGrp="1"/>
          </p:cNvSpPr>
          <p:nvPr>
            <p:ph type="ftr" sz="quarter" idx="11"/>
          </p:nvPr>
        </p:nvSpPr>
        <p:spPr/>
        <p:txBody>
          <a:bodyPr/>
          <a:lstStyle/>
          <a:p>
            <a:endParaRPr lang="x-non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852DCAD-2C1C-4F54-8020-5C952C76C650}" type="slidenum">
              <a:rPr lang="x-none" smtClean="0"/>
              <a:t>‹#›</a:t>
            </a:fld>
            <a:endParaRPr lang="x-none"/>
          </a:p>
        </p:txBody>
      </p:sp>
    </p:spTree>
    <p:extLst>
      <p:ext uri="{BB962C8B-B14F-4D97-AF65-F5344CB8AC3E}">
        <p14:creationId xmlns:p14="http://schemas.microsoft.com/office/powerpoint/2010/main" val="2381407696"/>
      </p:ext>
    </p:extLst>
  </p:cSld>
  <p:clrMapOvr>
    <a:masterClrMapping/>
  </p:clrMapOvr>
  <p:transition spd="slow" advTm="1000">
    <p:wip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4F948E1-8D6E-45B7-B595-527672A77A1F}" type="datetimeFigureOut">
              <a:rPr lang="x-none" smtClean="0"/>
              <a:t>28.03.2023</a:t>
            </a:fld>
            <a:endParaRPr lang="x-none"/>
          </a:p>
        </p:txBody>
      </p:sp>
      <p:sp>
        <p:nvSpPr>
          <p:cNvPr id="5" name="Footer Placeholder 4"/>
          <p:cNvSpPr>
            <a:spLocks noGrp="1"/>
          </p:cNvSpPr>
          <p:nvPr>
            <p:ph type="ftr" sz="quarter" idx="11"/>
          </p:nvPr>
        </p:nvSpPr>
        <p:spPr/>
        <p:txBody>
          <a:bodyPr/>
          <a:lstStyle/>
          <a:p>
            <a:endParaRPr lang="x-non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852DCAD-2C1C-4F54-8020-5C952C76C650}" type="slidenum">
              <a:rPr lang="x-none" smtClean="0"/>
              <a:t>‹#›</a:t>
            </a:fld>
            <a:endParaRPr lang="x-none"/>
          </a:p>
        </p:txBody>
      </p:sp>
    </p:spTree>
    <p:extLst>
      <p:ext uri="{BB962C8B-B14F-4D97-AF65-F5344CB8AC3E}">
        <p14:creationId xmlns:p14="http://schemas.microsoft.com/office/powerpoint/2010/main" val="3939543561"/>
      </p:ext>
    </p:extLst>
  </p:cSld>
  <p:clrMapOvr>
    <a:masterClrMapping/>
  </p:clrMapOvr>
  <p:transition spd="slow" advTm="1000">
    <p:wip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5" name="Footer Placeholder 4"/>
          <p:cNvSpPr>
            <a:spLocks noGrp="1"/>
          </p:cNvSpPr>
          <p:nvPr>
            <p:ph type="ftr" sz="quarter" idx="11"/>
          </p:nvPr>
        </p:nvSpPr>
        <p:spPr/>
        <p:txBody>
          <a:bodyPr/>
          <a:lstStyle/>
          <a:p>
            <a:endParaRPr lang="x-none">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2838816266"/>
      </p:ext>
    </p:extLst>
  </p:cSld>
  <p:clrMapOvr>
    <a:masterClrMapping/>
  </p:clrMapOvr>
  <p:transition spd="slow" advTm="1000">
    <p:wip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5" name="Footer Placeholder 4"/>
          <p:cNvSpPr>
            <a:spLocks noGrp="1"/>
          </p:cNvSpPr>
          <p:nvPr>
            <p:ph type="ftr" sz="quarter" idx="11"/>
          </p:nvPr>
        </p:nvSpPr>
        <p:spPr/>
        <p:txBody>
          <a:bodyPr/>
          <a:lstStyle/>
          <a:p>
            <a:endParaRPr lang="x-none">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4137657507"/>
      </p:ext>
    </p:extLst>
  </p:cSld>
  <p:clrMapOvr>
    <a:masterClrMapping/>
  </p:clrMapOvr>
  <p:transition spd="slow" advTm="1000">
    <p:wip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5" name="Footer Placeholder 4"/>
          <p:cNvSpPr>
            <a:spLocks noGrp="1"/>
          </p:cNvSpPr>
          <p:nvPr>
            <p:ph type="ftr" sz="quarter" idx="11"/>
          </p:nvPr>
        </p:nvSpPr>
        <p:spPr/>
        <p:txBody>
          <a:bodyPr/>
          <a:lstStyle/>
          <a:p>
            <a:endParaRPr lang="x-none">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4154804781"/>
      </p:ext>
    </p:extLst>
  </p:cSld>
  <p:clrMapOvr>
    <a:masterClrMapping/>
  </p:clrMapOvr>
  <p:transition spd="slow" advTm="1000">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4F948E1-8D6E-45B7-B595-527672A77A1F}" type="datetimeFigureOut">
              <a:rPr lang="x-none" smtClean="0"/>
              <a:t>28.03.2023</a:t>
            </a:fld>
            <a:endParaRPr lang="x-none"/>
          </a:p>
        </p:txBody>
      </p:sp>
      <p:sp>
        <p:nvSpPr>
          <p:cNvPr id="5" name="Footer Placeholder 4"/>
          <p:cNvSpPr>
            <a:spLocks noGrp="1"/>
          </p:cNvSpPr>
          <p:nvPr>
            <p:ph type="ftr" sz="quarter" idx="11"/>
          </p:nvPr>
        </p:nvSpPr>
        <p:spPr/>
        <p:txBody>
          <a:bodyPr/>
          <a:lstStyle/>
          <a:p>
            <a:endParaRPr lang="x-non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852DCAD-2C1C-4F54-8020-5C952C76C650}" type="slidenum">
              <a:rPr lang="x-none" smtClean="0"/>
              <a:t>‹#›</a:t>
            </a:fld>
            <a:endParaRPr lang="x-none"/>
          </a:p>
        </p:txBody>
      </p:sp>
    </p:spTree>
    <p:extLst>
      <p:ext uri="{BB962C8B-B14F-4D97-AF65-F5344CB8AC3E}">
        <p14:creationId xmlns:p14="http://schemas.microsoft.com/office/powerpoint/2010/main" val="3744476933"/>
      </p:ext>
    </p:extLst>
  </p:cSld>
  <p:clrMapOvr>
    <a:masterClrMapping/>
  </p:clrMapOvr>
  <p:transition spd="slow" advTm="1000">
    <p:wip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6" name="Footer Placeholder 5"/>
          <p:cNvSpPr>
            <a:spLocks noGrp="1"/>
          </p:cNvSpPr>
          <p:nvPr>
            <p:ph type="ftr" sz="quarter" idx="11"/>
          </p:nvPr>
        </p:nvSpPr>
        <p:spPr/>
        <p:txBody>
          <a:bodyPr/>
          <a:lstStyle/>
          <a:p>
            <a:endParaRPr lang="x-none">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284960891"/>
      </p:ext>
    </p:extLst>
  </p:cSld>
  <p:clrMapOvr>
    <a:masterClrMapping/>
  </p:clrMapOvr>
  <p:transition spd="slow" advTm="1000">
    <p:wip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8" name="Footer Placeholder 7"/>
          <p:cNvSpPr>
            <a:spLocks noGrp="1"/>
          </p:cNvSpPr>
          <p:nvPr>
            <p:ph type="ftr" sz="quarter" idx="11"/>
          </p:nvPr>
        </p:nvSpPr>
        <p:spPr/>
        <p:txBody>
          <a:bodyPr/>
          <a:lstStyle/>
          <a:p>
            <a:endParaRPr lang="x-none">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564272451"/>
      </p:ext>
    </p:extLst>
  </p:cSld>
  <p:clrMapOvr>
    <a:masterClrMapping/>
  </p:clrMapOvr>
  <p:transition spd="slow" advTm="1000">
    <p:wip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4" name="Footer Placeholder 3"/>
          <p:cNvSpPr>
            <a:spLocks noGrp="1"/>
          </p:cNvSpPr>
          <p:nvPr>
            <p:ph type="ftr" sz="quarter" idx="11"/>
          </p:nvPr>
        </p:nvSpPr>
        <p:spPr/>
        <p:txBody>
          <a:bodyPr/>
          <a:lstStyle/>
          <a:p>
            <a:endParaRPr lang="x-none">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3591540810"/>
      </p:ext>
    </p:extLst>
  </p:cSld>
  <p:clrMapOvr>
    <a:masterClrMapping/>
  </p:clrMapOvr>
  <p:transition spd="slow" advTm="1000">
    <p:wip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3" name="Footer Placeholder 2"/>
          <p:cNvSpPr>
            <a:spLocks noGrp="1"/>
          </p:cNvSpPr>
          <p:nvPr>
            <p:ph type="ftr" sz="quarter" idx="11"/>
          </p:nvPr>
        </p:nvSpPr>
        <p:spPr/>
        <p:txBody>
          <a:bodyPr/>
          <a:lstStyle/>
          <a:p>
            <a:endParaRPr lang="x-none">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1893172520"/>
      </p:ext>
    </p:extLst>
  </p:cSld>
  <p:clrMapOvr>
    <a:masterClrMapping/>
  </p:clrMapOvr>
  <p:transition spd="slow" advTm="1000">
    <p:wip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6" name="Footer Placeholder 5"/>
          <p:cNvSpPr>
            <a:spLocks noGrp="1"/>
          </p:cNvSpPr>
          <p:nvPr>
            <p:ph type="ftr" sz="quarter" idx="11"/>
          </p:nvPr>
        </p:nvSpPr>
        <p:spPr/>
        <p:txBody>
          <a:bodyPr/>
          <a:lstStyle/>
          <a:p>
            <a:endParaRPr lang="x-none">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1382448038"/>
      </p:ext>
    </p:extLst>
  </p:cSld>
  <p:clrMapOvr>
    <a:masterClrMapping/>
  </p:clrMapOvr>
  <p:transition spd="slow" advTm="1000">
    <p:wip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6" name="Footer Placeholder 5"/>
          <p:cNvSpPr>
            <a:spLocks noGrp="1"/>
          </p:cNvSpPr>
          <p:nvPr>
            <p:ph type="ftr" sz="quarter" idx="11"/>
          </p:nvPr>
        </p:nvSpPr>
        <p:spPr/>
        <p:txBody>
          <a:bodyPr/>
          <a:lstStyle/>
          <a:p>
            <a:endParaRPr lang="x-none">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1236484439"/>
      </p:ext>
    </p:extLst>
  </p:cSld>
  <p:clrMapOvr>
    <a:masterClrMapping/>
  </p:clrMapOvr>
  <p:transition spd="slow" advTm="1000">
    <p:wip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5" name="Footer Placeholder 4"/>
          <p:cNvSpPr>
            <a:spLocks noGrp="1"/>
          </p:cNvSpPr>
          <p:nvPr>
            <p:ph type="ftr" sz="quarter" idx="11"/>
          </p:nvPr>
        </p:nvSpPr>
        <p:spPr/>
        <p:txBody>
          <a:bodyPr/>
          <a:lstStyle/>
          <a:p>
            <a:endParaRPr lang="x-none">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3775471620"/>
      </p:ext>
    </p:extLst>
  </p:cSld>
  <p:clrMapOvr>
    <a:masterClrMapping/>
  </p:clrMapOvr>
  <p:transition spd="slow" advTm="1000">
    <p:wip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5" name="Footer Placeholder 4"/>
          <p:cNvSpPr>
            <a:spLocks noGrp="1"/>
          </p:cNvSpPr>
          <p:nvPr>
            <p:ph type="ftr" sz="quarter" idx="11"/>
          </p:nvPr>
        </p:nvSpPr>
        <p:spPr/>
        <p:txBody>
          <a:bodyPr/>
          <a:lstStyle/>
          <a:p>
            <a:endParaRPr lang="x-none">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852DCAD-2C1C-4F54-8020-5C952C76C650}" type="slidenum">
              <a:rPr lang="x-none" smtClean="0"/>
              <a:pPr/>
              <a:t>‹#›</a:t>
            </a:fld>
            <a:endParaRPr lang="x-none"/>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1122236869"/>
      </p:ext>
    </p:extLst>
  </p:cSld>
  <p:clrMapOvr>
    <a:masterClrMapping/>
  </p:clrMapOvr>
  <p:transition spd="slow" advTm="1000">
    <p:wip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6" name="Footer Placeholder 5"/>
          <p:cNvSpPr>
            <a:spLocks noGrp="1"/>
          </p:cNvSpPr>
          <p:nvPr>
            <p:ph type="ftr" sz="quarter" idx="11"/>
          </p:nvPr>
        </p:nvSpPr>
        <p:spPr/>
        <p:txBody>
          <a:bodyPr/>
          <a:lstStyle/>
          <a:p>
            <a:endParaRPr lang="x-none">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3069192814"/>
      </p:ext>
    </p:extLst>
  </p:cSld>
  <p:clrMapOvr>
    <a:masterClrMapping/>
  </p:clrMapOvr>
  <p:transition spd="slow" advTm="1000">
    <p:wip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6" name="Footer Placeholder 5"/>
          <p:cNvSpPr>
            <a:spLocks noGrp="1"/>
          </p:cNvSpPr>
          <p:nvPr>
            <p:ph type="ftr" sz="quarter" idx="11"/>
          </p:nvPr>
        </p:nvSpPr>
        <p:spPr/>
        <p:txBody>
          <a:bodyPr/>
          <a:lstStyle/>
          <a:p>
            <a:endParaRPr lang="x-none">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852DCAD-2C1C-4F54-8020-5C952C76C650}" type="slidenum">
              <a:rPr lang="x-none" smtClean="0"/>
              <a:pPr/>
              <a:t>‹#›</a:t>
            </a:fld>
            <a:endParaRPr lang="x-none"/>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1380457992"/>
      </p:ext>
    </p:extLst>
  </p:cSld>
  <p:clrMapOvr>
    <a:masterClrMapping/>
  </p:clrMapOvr>
  <p:transition spd="slow" advTm="1000">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44F948E1-8D6E-45B7-B595-527672A77A1F}" type="datetimeFigureOut">
              <a:rPr lang="x-none" smtClean="0"/>
              <a:t>28.03.2023</a:t>
            </a:fld>
            <a:endParaRPr lang="x-none"/>
          </a:p>
        </p:txBody>
      </p:sp>
      <p:sp>
        <p:nvSpPr>
          <p:cNvPr id="5" name="Footer Placeholder 4"/>
          <p:cNvSpPr>
            <a:spLocks noGrp="1"/>
          </p:cNvSpPr>
          <p:nvPr>
            <p:ph type="ftr" sz="quarter" idx="11"/>
          </p:nvPr>
        </p:nvSpPr>
        <p:spPr/>
        <p:txBody>
          <a:bodyPr/>
          <a:lstStyle/>
          <a:p>
            <a:endParaRPr lang="x-non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852DCAD-2C1C-4F54-8020-5C952C76C650}" type="slidenum">
              <a:rPr lang="x-none" smtClean="0"/>
              <a:t>‹#›</a:t>
            </a:fld>
            <a:endParaRPr lang="x-none"/>
          </a:p>
        </p:txBody>
      </p:sp>
    </p:spTree>
    <p:extLst>
      <p:ext uri="{BB962C8B-B14F-4D97-AF65-F5344CB8AC3E}">
        <p14:creationId xmlns:p14="http://schemas.microsoft.com/office/powerpoint/2010/main" val="1146537593"/>
      </p:ext>
    </p:extLst>
  </p:cSld>
  <p:clrMapOvr>
    <a:masterClrMapping/>
  </p:clrMapOvr>
  <p:transition spd="slow" advTm="1000">
    <p:wip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6" name="Footer Placeholder 5"/>
          <p:cNvSpPr>
            <a:spLocks noGrp="1"/>
          </p:cNvSpPr>
          <p:nvPr>
            <p:ph type="ftr" sz="quarter" idx="11"/>
          </p:nvPr>
        </p:nvSpPr>
        <p:spPr/>
        <p:txBody>
          <a:bodyPr/>
          <a:lstStyle/>
          <a:p>
            <a:endParaRPr lang="x-none">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1797753124"/>
      </p:ext>
    </p:extLst>
  </p:cSld>
  <p:clrMapOvr>
    <a:masterClrMapping/>
  </p:clrMapOvr>
  <p:transition spd="slow" advTm="1000">
    <p:wip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5" name="Footer Placeholder 4"/>
          <p:cNvSpPr>
            <a:spLocks noGrp="1"/>
          </p:cNvSpPr>
          <p:nvPr>
            <p:ph type="ftr" sz="quarter" idx="11"/>
          </p:nvPr>
        </p:nvSpPr>
        <p:spPr/>
        <p:txBody>
          <a:bodyPr/>
          <a:lstStyle/>
          <a:p>
            <a:endParaRPr lang="x-none">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3960325595"/>
      </p:ext>
    </p:extLst>
  </p:cSld>
  <p:clrMapOvr>
    <a:masterClrMapping/>
  </p:clrMapOvr>
  <p:transition spd="slow" advTm="1000">
    <p:wip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5" name="Footer Placeholder 4"/>
          <p:cNvSpPr>
            <a:spLocks noGrp="1"/>
          </p:cNvSpPr>
          <p:nvPr>
            <p:ph type="ftr" sz="quarter" idx="11"/>
          </p:nvPr>
        </p:nvSpPr>
        <p:spPr/>
        <p:txBody>
          <a:bodyPr/>
          <a:lstStyle/>
          <a:p>
            <a:endParaRPr lang="x-none">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826008568"/>
      </p:ext>
    </p:extLst>
  </p:cSld>
  <p:clrMapOvr>
    <a:masterClrMapping/>
  </p:clrMapOvr>
  <p:transition spd="slow" advTm="1000">
    <p:wip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5" name="Footer Placeholder 4"/>
          <p:cNvSpPr>
            <a:spLocks noGrp="1"/>
          </p:cNvSpPr>
          <p:nvPr>
            <p:ph type="ftr" sz="quarter" idx="11"/>
          </p:nvPr>
        </p:nvSpPr>
        <p:spPr/>
        <p:txBody>
          <a:bodyPr/>
          <a:lstStyle/>
          <a:p>
            <a:endParaRPr lang="x-none">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1744678057"/>
      </p:ext>
    </p:extLst>
  </p:cSld>
  <p:clrMapOvr>
    <a:masterClrMapping/>
  </p:clrMapOvr>
  <p:transition spd="slow" advTm="1000">
    <p:wip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5" name="Footer Placeholder 4"/>
          <p:cNvSpPr>
            <a:spLocks noGrp="1"/>
          </p:cNvSpPr>
          <p:nvPr>
            <p:ph type="ftr" sz="quarter" idx="11"/>
          </p:nvPr>
        </p:nvSpPr>
        <p:spPr/>
        <p:txBody>
          <a:bodyPr/>
          <a:lstStyle/>
          <a:p>
            <a:endParaRPr lang="x-none">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3908769447"/>
      </p:ext>
    </p:extLst>
  </p:cSld>
  <p:clrMapOvr>
    <a:masterClrMapping/>
  </p:clrMapOvr>
  <p:transition spd="slow" advTm="1000">
    <p:wip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5" name="Footer Placeholder 4"/>
          <p:cNvSpPr>
            <a:spLocks noGrp="1"/>
          </p:cNvSpPr>
          <p:nvPr>
            <p:ph type="ftr" sz="quarter" idx="11"/>
          </p:nvPr>
        </p:nvSpPr>
        <p:spPr/>
        <p:txBody>
          <a:bodyPr/>
          <a:lstStyle/>
          <a:p>
            <a:endParaRPr lang="x-none">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3198774245"/>
      </p:ext>
    </p:extLst>
  </p:cSld>
  <p:clrMapOvr>
    <a:masterClrMapping/>
  </p:clrMapOvr>
  <p:transition spd="slow" advTm="1000">
    <p:wip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6" name="Footer Placeholder 5"/>
          <p:cNvSpPr>
            <a:spLocks noGrp="1"/>
          </p:cNvSpPr>
          <p:nvPr>
            <p:ph type="ftr" sz="quarter" idx="11"/>
          </p:nvPr>
        </p:nvSpPr>
        <p:spPr/>
        <p:txBody>
          <a:bodyPr/>
          <a:lstStyle/>
          <a:p>
            <a:endParaRPr lang="x-none">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3368517714"/>
      </p:ext>
    </p:extLst>
  </p:cSld>
  <p:clrMapOvr>
    <a:masterClrMapping/>
  </p:clrMapOvr>
  <p:transition spd="slow" advTm="1000">
    <p:wip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8" name="Footer Placeholder 7"/>
          <p:cNvSpPr>
            <a:spLocks noGrp="1"/>
          </p:cNvSpPr>
          <p:nvPr>
            <p:ph type="ftr" sz="quarter" idx="11"/>
          </p:nvPr>
        </p:nvSpPr>
        <p:spPr/>
        <p:txBody>
          <a:bodyPr/>
          <a:lstStyle/>
          <a:p>
            <a:endParaRPr lang="x-none">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251185639"/>
      </p:ext>
    </p:extLst>
  </p:cSld>
  <p:clrMapOvr>
    <a:masterClrMapping/>
  </p:clrMapOvr>
  <p:transition spd="slow" advTm="1000">
    <p:wip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4" name="Footer Placeholder 3"/>
          <p:cNvSpPr>
            <a:spLocks noGrp="1"/>
          </p:cNvSpPr>
          <p:nvPr>
            <p:ph type="ftr" sz="quarter" idx="11"/>
          </p:nvPr>
        </p:nvSpPr>
        <p:spPr/>
        <p:txBody>
          <a:bodyPr/>
          <a:lstStyle/>
          <a:p>
            <a:endParaRPr lang="x-none">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2084519877"/>
      </p:ext>
    </p:extLst>
  </p:cSld>
  <p:clrMapOvr>
    <a:masterClrMapping/>
  </p:clrMapOvr>
  <p:transition spd="slow" advTm="1000">
    <p:wip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3" name="Footer Placeholder 2"/>
          <p:cNvSpPr>
            <a:spLocks noGrp="1"/>
          </p:cNvSpPr>
          <p:nvPr>
            <p:ph type="ftr" sz="quarter" idx="11"/>
          </p:nvPr>
        </p:nvSpPr>
        <p:spPr/>
        <p:txBody>
          <a:bodyPr/>
          <a:lstStyle/>
          <a:p>
            <a:endParaRPr lang="x-none">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3373637728"/>
      </p:ext>
    </p:extLst>
  </p:cSld>
  <p:clrMapOvr>
    <a:masterClrMapping/>
  </p:clrMapOvr>
  <p:transition spd="slow" advTm="1000">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44F948E1-8D6E-45B7-B595-527672A77A1F}" type="datetimeFigureOut">
              <a:rPr lang="x-none" smtClean="0"/>
              <a:t>28.03.2023</a:t>
            </a:fld>
            <a:endParaRPr lang="x-none"/>
          </a:p>
        </p:txBody>
      </p:sp>
      <p:sp>
        <p:nvSpPr>
          <p:cNvPr id="6" name="Footer Placeholder 5"/>
          <p:cNvSpPr>
            <a:spLocks noGrp="1"/>
          </p:cNvSpPr>
          <p:nvPr>
            <p:ph type="ftr" sz="quarter" idx="11"/>
          </p:nvPr>
        </p:nvSpPr>
        <p:spPr/>
        <p:txBody>
          <a:bodyPr/>
          <a:lstStyle/>
          <a:p>
            <a:endParaRPr lang="x-none"/>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852DCAD-2C1C-4F54-8020-5C952C76C650}" type="slidenum">
              <a:rPr lang="x-none" smtClean="0"/>
              <a:t>‹#›</a:t>
            </a:fld>
            <a:endParaRPr lang="x-none"/>
          </a:p>
        </p:txBody>
      </p:sp>
    </p:spTree>
    <p:extLst>
      <p:ext uri="{BB962C8B-B14F-4D97-AF65-F5344CB8AC3E}">
        <p14:creationId xmlns:p14="http://schemas.microsoft.com/office/powerpoint/2010/main" val="645148556"/>
      </p:ext>
    </p:extLst>
  </p:cSld>
  <p:clrMapOvr>
    <a:masterClrMapping/>
  </p:clrMapOvr>
  <p:transition spd="slow" advTm="1000">
    <p:wip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6" name="Footer Placeholder 5"/>
          <p:cNvSpPr>
            <a:spLocks noGrp="1"/>
          </p:cNvSpPr>
          <p:nvPr>
            <p:ph type="ftr" sz="quarter" idx="11"/>
          </p:nvPr>
        </p:nvSpPr>
        <p:spPr/>
        <p:txBody>
          <a:bodyPr/>
          <a:lstStyle/>
          <a:p>
            <a:endParaRPr lang="x-none">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1828262546"/>
      </p:ext>
    </p:extLst>
  </p:cSld>
  <p:clrMapOvr>
    <a:masterClrMapping/>
  </p:clrMapOvr>
  <p:transition spd="slow" advTm="1000">
    <p:wip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6" name="Footer Placeholder 5"/>
          <p:cNvSpPr>
            <a:spLocks noGrp="1"/>
          </p:cNvSpPr>
          <p:nvPr>
            <p:ph type="ftr" sz="quarter" idx="11"/>
          </p:nvPr>
        </p:nvSpPr>
        <p:spPr/>
        <p:txBody>
          <a:bodyPr/>
          <a:lstStyle/>
          <a:p>
            <a:endParaRPr lang="x-none">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2182629663"/>
      </p:ext>
    </p:extLst>
  </p:cSld>
  <p:clrMapOvr>
    <a:masterClrMapping/>
  </p:clrMapOvr>
  <p:transition spd="slow" advTm="1000">
    <p:wip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5" name="Footer Placeholder 4"/>
          <p:cNvSpPr>
            <a:spLocks noGrp="1"/>
          </p:cNvSpPr>
          <p:nvPr>
            <p:ph type="ftr" sz="quarter" idx="11"/>
          </p:nvPr>
        </p:nvSpPr>
        <p:spPr/>
        <p:txBody>
          <a:bodyPr/>
          <a:lstStyle/>
          <a:p>
            <a:endParaRPr lang="x-none">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2004578691"/>
      </p:ext>
    </p:extLst>
  </p:cSld>
  <p:clrMapOvr>
    <a:masterClrMapping/>
  </p:clrMapOvr>
  <p:transition spd="slow" advTm="1000">
    <p:wip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5" name="Footer Placeholder 4"/>
          <p:cNvSpPr>
            <a:spLocks noGrp="1"/>
          </p:cNvSpPr>
          <p:nvPr>
            <p:ph type="ftr" sz="quarter" idx="11"/>
          </p:nvPr>
        </p:nvSpPr>
        <p:spPr/>
        <p:txBody>
          <a:bodyPr/>
          <a:lstStyle/>
          <a:p>
            <a:endParaRPr lang="x-none">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852DCAD-2C1C-4F54-8020-5C952C76C650}" type="slidenum">
              <a:rPr lang="x-none" smtClean="0"/>
              <a:pPr/>
              <a:t>‹#›</a:t>
            </a:fld>
            <a:endParaRPr lang="x-none"/>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1608315400"/>
      </p:ext>
    </p:extLst>
  </p:cSld>
  <p:clrMapOvr>
    <a:masterClrMapping/>
  </p:clrMapOvr>
  <p:transition spd="slow" advTm="1000">
    <p:wip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6" name="Footer Placeholder 5"/>
          <p:cNvSpPr>
            <a:spLocks noGrp="1"/>
          </p:cNvSpPr>
          <p:nvPr>
            <p:ph type="ftr" sz="quarter" idx="11"/>
          </p:nvPr>
        </p:nvSpPr>
        <p:spPr/>
        <p:txBody>
          <a:bodyPr/>
          <a:lstStyle/>
          <a:p>
            <a:endParaRPr lang="x-none">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1620204721"/>
      </p:ext>
    </p:extLst>
  </p:cSld>
  <p:clrMapOvr>
    <a:masterClrMapping/>
  </p:clrMapOvr>
  <p:transition spd="slow" advTm="1000">
    <p:wip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6" name="Footer Placeholder 5"/>
          <p:cNvSpPr>
            <a:spLocks noGrp="1"/>
          </p:cNvSpPr>
          <p:nvPr>
            <p:ph type="ftr" sz="quarter" idx="11"/>
          </p:nvPr>
        </p:nvSpPr>
        <p:spPr/>
        <p:txBody>
          <a:bodyPr/>
          <a:lstStyle/>
          <a:p>
            <a:endParaRPr lang="x-none">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852DCAD-2C1C-4F54-8020-5C952C76C650}" type="slidenum">
              <a:rPr lang="x-none" smtClean="0"/>
              <a:pPr/>
              <a:t>‹#›</a:t>
            </a:fld>
            <a:endParaRPr lang="x-none"/>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3787420355"/>
      </p:ext>
    </p:extLst>
  </p:cSld>
  <p:clrMapOvr>
    <a:masterClrMapping/>
  </p:clrMapOvr>
  <p:transition spd="slow" advTm="1000">
    <p:wip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6" name="Footer Placeholder 5"/>
          <p:cNvSpPr>
            <a:spLocks noGrp="1"/>
          </p:cNvSpPr>
          <p:nvPr>
            <p:ph type="ftr" sz="quarter" idx="11"/>
          </p:nvPr>
        </p:nvSpPr>
        <p:spPr/>
        <p:txBody>
          <a:bodyPr/>
          <a:lstStyle/>
          <a:p>
            <a:endParaRPr lang="x-none">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3490637281"/>
      </p:ext>
    </p:extLst>
  </p:cSld>
  <p:clrMapOvr>
    <a:masterClrMapping/>
  </p:clrMapOvr>
  <p:transition spd="slow" advTm="1000">
    <p:wip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5" name="Footer Placeholder 4"/>
          <p:cNvSpPr>
            <a:spLocks noGrp="1"/>
          </p:cNvSpPr>
          <p:nvPr>
            <p:ph type="ftr" sz="quarter" idx="11"/>
          </p:nvPr>
        </p:nvSpPr>
        <p:spPr/>
        <p:txBody>
          <a:bodyPr/>
          <a:lstStyle/>
          <a:p>
            <a:endParaRPr lang="x-none">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23823038"/>
      </p:ext>
    </p:extLst>
  </p:cSld>
  <p:clrMapOvr>
    <a:masterClrMapping/>
  </p:clrMapOvr>
  <p:transition spd="slow" advTm="1000">
    <p:wip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5" name="Footer Placeholder 4"/>
          <p:cNvSpPr>
            <a:spLocks noGrp="1"/>
          </p:cNvSpPr>
          <p:nvPr>
            <p:ph type="ftr" sz="quarter" idx="11"/>
          </p:nvPr>
        </p:nvSpPr>
        <p:spPr/>
        <p:txBody>
          <a:bodyPr/>
          <a:lstStyle/>
          <a:p>
            <a:endParaRPr lang="x-none">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852DCAD-2C1C-4F54-8020-5C952C76C650}" type="slidenum">
              <a:rPr lang="x-none" smtClean="0"/>
              <a:pPr/>
              <a:t>‹#›</a:t>
            </a:fld>
            <a:endParaRPr lang="x-none"/>
          </a:p>
        </p:txBody>
      </p:sp>
    </p:spTree>
    <p:extLst>
      <p:ext uri="{BB962C8B-B14F-4D97-AF65-F5344CB8AC3E}">
        <p14:creationId xmlns:p14="http://schemas.microsoft.com/office/powerpoint/2010/main" val="1385138557"/>
      </p:ext>
    </p:extLst>
  </p:cSld>
  <p:clrMapOvr>
    <a:masterClrMapping/>
  </p:clrMapOvr>
  <p:transition spd="slow" advTm="1000">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44F948E1-8D6E-45B7-B595-527672A77A1F}" type="datetimeFigureOut">
              <a:rPr lang="x-none" smtClean="0"/>
              <a:t>28.03.2023</a:t>
            </a:fld>
            <a:endParaRPr lang="x-none"/>
          </a:p>
        </p:txBody>
      </p:sp>
      <p:sp>
        <p:nvSpPr>
          <p:cNvPr id="8" name="Footer Placeholder 7"/>
          <p:cNvSpPr>
            <a:spLocks noGrp="1"/>
          </p:cNvSpPr>
          <p:nvPr>
            <p:ph type="ftr" sz="quarter" idx="11"/>
          </p:nvPr>
        </p:nvSpPr>
        <p:spPr/>
        <p:txBody>
          <a:bodyPr/>
          <a:lstStyle/>
          <a:p>
            <a:endParaRPr lang="x-none"/>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852DCAD-2C1C-4F54-8020-5C952C76C650}" type="slidenum">
              <a:rPr lang="x-none" smtClean="0"/>
              <a:t>‹#›</a:t>
            </a:fld>
            <a:endParaRPr lang="x-none"/>
          </a:p>
        </p:txBody>
      </p:sp>
    </p:spTree>
    <p:extLst>
      <p:ext uri="{BB962C8B-B14F-4D97-AF65-F5344CB8AC3E}">
        <p14:creationId xmlns:p14="http://schemas.microsoft.com/office/powerpoint/2010/main" val="3126726240"/>
      </p:ext>
    </p:extLst>
  </p:cSld>
  <p:clrMapOvr>
    <a:masterClrMapping/>
  </p:clrMapOvr>
  <p:transition spd="slow" advTm="1000">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44F948E1-8D6E-45B7-B595-527672A77A1F}" type="datetimeFigureOut">
              <a:rPr lang="x-none" smtClean="0"/>
              <a:t>28.03.2023</a:t>
            </a:fld>
            <a:endParaRPr lang="x-none"/>
          </a:p>
        </p:txBody>
      </p:sp>
      <p:sp>
        <p:nvSpPr>
          <p:cNvPr id="4" name="Footer Placeholder 3"/>
          <p:cNvSpPr>
            <a:spLocks noGrp="1"/>
          </p:cNvSpPr>
          <p:nvPr>
            <p:ph type="ftr" sz="quarter" idx="11"/>
          </p:nvPr>
        </p:nvSpPr>
        <p:spPr/>
        <p:txBody>
          <a:bodyPr/>
          <a:lstStyle/>
          <a:p>
            <a:endParaRPr lang="x-none"/>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852DCAD-2C1C-4F54-8020-5C952C76C650}" type="slidenum">
              <a:rPr lang="x-none" smtClean="0"/>
              <a:t>‹#›</a:t>
            </a:fld>
            <a:endParaRPr lang="x-none"/>
          </a:p>
        </p:txBody>
      </p:sp>
    </p:spTree>
    <p:extLst>
      <p:ext uri="{BB962C8B-B14F-4D97-AF65-F5344CB8AC3E}">
        <p14:creationId xmlns:p14="http://schemas.microsoft.com/office/powerpoint/2010/main" val="1073518214"/>
      </p:ext>
    </p:extLst>
  </p:cSld>
  <p:clrMapOvr>
    <a:masterClrMapping/>
  </p:clrMapOvr>
  <p:transition spd="slow" advTm="1000">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F948E1-8D6E-45B7-B595-527672A77A1F}" type="datetimeFigureOut">
              <a:rPr lang="x-none" smtClean="0"/>
              <a:t>28.03.2023</a:t>
            </a:fld>
            <a:endParaRPr lang="x-none"/>
          </a:p>
        </p:txBody>
      </p:sp>
      <p:sp>
        <p:nvSpPr>
          <p:cNvPr id="3" name="Footer Placeholder 2"/>
          <p:cNvSpPr>
            <a:spLocks noGrp="1"/>
          </p:cNvSpPr>
          <p:nvPr>
            <p:ph type="ftr" sz="quarter" idx="11"/>
          </p:nvPr>
        </p:nvSpPr>
        <p:spPr/>
        <p:txBody>
          <a:bodyPr/>
          <a:lstStyle/>
          <a:p>
            <a:endParaRPr lang="x-none"/>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852DCAD-2C1C-4F54-8020-5C952C76C650}" type="slidenum">
              <a:rPr lang="x-none" smtClean="0"/>
              <a:t>‹#›</a:t>
            </a:fld>
            <a:endParaRPr lang="x-none"/>
          </a:p>
        </p:txBody>
      </p:sp>
    </p:spTree>
    <p:extLst>
      <p:ext uri="{BB962C8B-B14F-4D97-AF65-F5344CB8AC3E}">
        <p14:creationId xmlns:p14="http://schemas.microsoft.com/office/powerpoint/2010/main" val="3801302994"/>
      </p:ext>
    </p:extLst>
  </p:cSld>
  <p:clrMapOvr>
    <a:masterClrMapping/>
  </p:clrMapOvr>
  <p:transition spd="slow" advTm="1000">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4F948E1-8D6E-45B7-B595-527672A77A1F}" type="datetimeFigureOut">
              <a:rPr lang="x-none" smtClean="0"/>
              <a:t>28.03.2023</a:t>
            </a:fld>
            <a:endParaRPr lang="x-none"/>
          </a:p>
        </p:txBody>
      </p:sp>
      <p:sp>
        <p:nvSpPr>
          <p:cNvPr id="6" name="Footer Placeholder 5"/>
          <p:cNvSpPr>
            <a:spLocks noGrp="1"/>
          </p:cNvSpPr>
          <p:nvPr>
            <p:ph type="ftr" sz="quarter" idx="11"/>
          </p:nvPr>
        </p:nvSpPr>
        <p:spPr/>
        <p:txBody>
          <a:bodyPr/>
          <a:lstStyle/>
          <a:p>
            <a:endParaRPr lang="x-none"/>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852DCAD-2C1C-4F54-8020-5C952C76C650}" type="slidenum">
              <a:rPr lang="x-none" smtClean="0"/>
              <a:t>‹#›</a:t>
            </a:fld>
            <a:endParaRPr lang="x-none"/>
          </a:p>
        </p:txBody>
      </p:sp>
    </p:spTree>
    <p:extLst>
      <p:ext uri="{BB962C8B-B14F-4D97-AF65-F5344CB8AC3E}">
        <p14:creationId xmlns:p14="http://schemas.microsoft.com/office/powerpoint/2010/main" val="474813060"/>
      </p:ext>
    </p:extLst>
  </p:cSld>
  <p:clrMapOvr>
    <a:masterClrMapping/>
  </p:clrMapOvr>
  <p:transition spd="slow" advTm="1000">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4F948E1-8D6E-45B7-B595-527672A77A1F}" type="datetimeFigureOut">
              <a:rPr lang="x-none" smtClean="0"/>
              <a:t>28.03.2023</a:t>
            </a:fld>
            <a:endParaRPr lang="x-none"/>
          </a:p>
        </p:txBody>
      </p:sp>
      <p:sp>
        <p:nvSpPr>
          <p:cNvPr id="6" name="Footer Placeholder 5"/>
          <p:cNvSpPr>
            <a:spLocks noGrp="1"/>
          </p:cNvSpPr>
          <p:nvPr>
            <p:ph type="ftr" sz="quarter" idx="11"/>
          </p:nvPr>
        </p:nvSpPr>
        <p:spPr/>
        <p:txBody>
          <a:bodyPr/>
          <a:lstStyle/>
          <a:p>
            <a:endParaRPr lang="x-non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852DCAD-2C1C-4F54-8020-5C952C76C650}" type="slidenum">
              <a:rPr lang="x-none" smtClean="0"/>
              <a:t>‹#›</a:t>
            </a:fld>
            <a:endParaRPr lang="x-none"/>
          </a:p>
        </p:txBody>
      </p:sp>
    </p:spTree>
    <p:extLst>
      <p:ext uri="{BB962C8B-B14F-4D97-AF65-F5344CB8AC3E}">
        <p14:creationId xmlns:p14="http://schemas.microsoft.com/office/powerpoint/2010/main" val="3979390630"/>
      </p:ext>
    </p:extLst>
  </p:cSld>
  <p:clrMapOvr>
    <a:masterClrMapping/>
  </p:clrMapOvr>
  <p:transition spd="slow" advTm="1000">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theme" Target="../theme/theme3.xml"/><Relationship Id="rId2" Type="http://schemas.openxmlformats.org/officeDocument/2006/relationships/slideLayout" Target="../slideLayouts/slideLayout34.xml"/><Relationship Id="rId16" Type="http://schemas.openxmlformats.org/officeDocument/2006/relationships/slideLayout" Target="../slideLayouts/slideLayout48.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4F948E1-8D6E-45B7-B595-527672A77A1F}" type="datetimeFigureOut">
              <a:rPr lang="x-none" smtClean="0"/>
              <a:t>28.03.2023</a:t>
            </a:fld>
            <a:endParaRPr lang="x-none"/>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x-none"/>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852DCAD-2C1C-4F54-8020-5C952C76C650}" type="slidenum">
              <a:rPr lang="x-none" smtClean="0"/>
              <a:t>‹#›</a:t>
            </a:fld>
            <a:endParaRPr lang="x-none"/>
          </a:p>
        </p:txBody>
      </p:sp>
    </p:spTree>
    <p:extLst>
      <p:ext uri="{BB962C8B-B14F-4D97-AF65-F5344CB8AC3E}">
        <p14:creationId xmlns:p14="http://schemas.microsoft.com/office/powerpoint/2010/main" val="15833727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ransition spd="slow" advTm="1000">
    <p:wipe/>
  </p:transition>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x-none">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852DCAD-2C1C-4F54-8020-5C952C76C650}" type="slidenum">
              <a:rPr lang="x-none" smtClean="0"/>
              <a:pPr/>
              <a:t>‹#›</a:t>
            </a:fld>
            <a:endParaRPr lang="x-none"/>
          </a:p>
        </p:txBody>
      </p:sp>
    </p:spTree>
    <p:extLst>
      <p:ext uri="{BB962C8B-B14F-4D97-AF65-F5344CB8AC3E}">
        <p14:creationId xmlns:p14="http://schemas.microsoft.com/office/powerpoint/2010/main" val="30852846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ransition spd="slow" advTm="1000">
    <p:wipe/>
  </p:transition>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4F948E1-8D6E-45B7-B595-527672A77A1F}" type="datetimeFigureOut">
              <a:rPr lang="x-none" smtClean="0">
                <a:solidFill>
                  <a:prstClr val="black">
                    <a:tint val="75000"/>
                  </a:prstClr>
                </a:solidFill>
              </a:rPr>
              <a:pPr/>
              <a:t>28.03.2023</a:t>
            </a:fld>
            <a:endParaRPr lang="x-none">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x-none">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852DCAD-2C1C-4F54-8020-5C952C76C650}" type="slidenum">
              <a:rPr lang="x-none" smtClean="0"/>
              <a:pPr/>
              <a:t>‹#›</a:t>
            </a:fld>
            <a:endParaRPr lang="x-none"/>
          </a:p>
        </p:txBody>
      </p:sp>
    </p:spTree>
    <p:extLst>
      <p:ext uri="{BB962C8B-B14F-4D97-AF65-F5344CB8AC3E}">
        <p14:creationId xmlns:p14="http://schemas.microsoft.com/office/powerpoint/2010/main" val="1201499397"/>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ransition spd="slow" advTm="1000">
    <p:wipe/>
  </p:transition>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2.xml"/><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hyperlink" Target="https://forms.gle/KpRHhBigYbZ9Zi9t6" TargetMode="Externa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0BAC83F-0229-2D48-3688-1E981635833E}"/>
              </a:ext>
            </a:extLst>
          </p:cNvPr>
          <p:cNvSpPr>
            <a:spLocks noGrp="1"/>
          </p:cNvSpPr>
          <p:nvPr>
            <p:ph type="title"/>
          </p:nvPr>
        </p:nvSpPr>
        <p:spPr>
          <a:xfrm>
            <a:off x="1162579" y="1236872"/>
            <a:ext cx="9281160" cy="4201477"/>
          </a:xfrm>
        </p:spPr>
        <p:txBody>
          <a:bodyPr>
            <a:normAutofit fontScale="90000"/>
          </a:bodyPr>
          <a:lstStyle/>
          <a:p>
            <a:pPr algn="ctr"/>
            <a:r>
              <a:rPr lang="uk-UA" sz="2200" dirty="0">
                <a:solidFill>
                  <a:schemeClr val="accent1">
                    <a:lumMod val="75000"/>
                  </a:schemeClr>
                </a:solidFill>
                <a:latin typeface="Times New Roman" panose="02020603050405020304" pitchFamily="18" charset="0"/>
                <a:cs typeface="Times New Roman" panose="02020603050405020304" pitchFamily="18" charset="0"/>
              </a:rPr>
              <a:t>Волинський національний університет імені Лесі Українки</a:t>
            </a:r>
            <a:br>
              <a:rPr lang="uk-UA" sz="2200" dirty="0">
                <a:solidFill>
                  <a:schemeClr val="accent1">
                    <a:lumMod val="75000"/>
                  </a:schemeClr>
                </a:solidFill>
                <a:latin typeface="Times New Roman" panose="02020603050405020304" pitchFamily="18" charset="0"/>
                <a:cs typeface="Times New Roman" panose="02020603050405020304" pitchFamily="18" charset="0"/>
              </a:rPr>
            </a:br>
            <a:r>
              <a:rPr lang="uk-UA" sz="2200" dirty="0">
                <a:solidFill>
                  <a:schemeClr val="accent1">
                    <a:lumMod val="75000"/>
                  </a:schemeClr>
                </a:solidFill>
                <a:latin typeface="Times New Roman" panose="02020603050405020304" pitchFamily="18" charset="0"/>
                <a:cs typeface="Times New Roman" panose="02020603050405020304" pitchFamily="18" charset="0"/>
              </a:rPr>
              <a:t>Факультет економіки та управління</a:t>
            </a:r>
            <a:br>
              <a:rPr lang="uk-UA" sz="2200" dirty="0">
                <a:solidFill>
                  <a:schemeClr val="accent1">
                    <a:lumMod val="75000"/>
                  </a:schemeClr>
                </a:solidFill>
                <a:latin typeface="Times New Roman" panose="02020603050405020304" pitchFamily="18" charset="0"/>
                <a:cs typeface="Times New Roman" panose="02020603050405020304" pitchFamily="18" charset="0"/>
              </a:rPr>
            </a:br>
            <a:r>
              <a:rPr lang="uk-UA" sz="2200" dirty="0">
                <a:solidFill>
                  <a:schemeClr val="accent1">
                    <a:lumMod val="75000"/>
                  </a:schemeClr>
                </a:solidFill>
                <a:latin typeface="Times New Roman" panose="02020603050405020304" pitchFamily="18" charset="0"/>
                <a:cs typeface="Times New Roman" panose="02020603050405020304" pitchFamily="18" charset="0"/>
              </a:rPr>
              <a:t>Кафедра обліку та оподаткування</a:t>
            </a:r>
            <a:br>
              <a:rPr lang="uk-UA" sz="2200" dirty="0">
                <a:solidFill>
                  <a:schemeClr val="accent1">
                    <a:lumMod val="75000"/>
                  </a:schemeClr>
                </a:solidFill>
                <a:latin typeface="Times New Roman" panose="02020603050405020304" pitchFamily="18" charset="0"/>
                <a:cs typeface="Times New Roman" panose="02020603050405020304" pitchFamily="18" charset="0"/>
              </a:rPr>
            </a:br>
            <a:r>
              <a:rPr lang="uk-UA" sz="2200" dirty="0">
                <a:solidFill>
                  <a:schemeClr val="accent1">
                    <a:lumMod val="75000"/>
                  </a:schemeClr>
                </a:solidFill>
                <a:latin typeface="Times New Roman" panose="02020603050405020304" pitchFamily="18" charset="0"/>
                <a:cs typeface="Times New Roman" panose="02020603050405020304" pitchFamily="18" charset="0"/>
              </a:rPr>
              <a:t>Навчально-наукова лабораторія </a:t>
            </a:r>
            <a:r>
              <a:rPr lang="en-US" sz="2200" b="1" dirty="0">
                <a:solidFill>
                  <a:schemeClr val="accent1">
                    <a:lumMod val="75000"/>
                  </a:schemeClr>
                </a:solidFill>
                <a:latin typeface="Times New Roman" panose="02020603050405020304" pitchFamily="18" charset="0"/>
                <a:cs typeface="Times New Roman" panose="02020603050405020304" pitchFamily="18" charset="0"/>
              </a:rPr>
              <a:t>Consulting LAB</a:t>
            </a:r>
            <a:r>
              <a:rPr lang="en-US" sz="2200" dirty="0">
                <a:solidFill>
                  <a:schemeClr val="accent1">
                    <a:lumMod val="75000"/>
                  </a:schemeClr>
                </a:solidFill>
                <a:latin typeface="Times New Roman" panose="02020603050405020304" pitchFamily="18" charset="0"/>
                <a:cs typeface="Times New Roman" panose="02020603050405020304" pitchFamily="18" charset="0"/>
              </a:rPr>
              <a:t> </a:t>
            </a:r>
            <a:r>
              <a:rPr lang="uk-UA" sz="2200" dirty="0">
                <a:solidFill>
                  <a:schemeClr val="accent1">
                    <a:lumMod val="75000"/>
                  </a:schemeClr>
                </a:solidFill>
                <a:latin typeface="Times New Roman" panose="02020603050405020304" pitchFamily="18" charset="0"/>
                <a:cs typeface="Times New Roman" panose="02020603050405020304" pitchFamily="18" charset="0"/>
              </a:rPr>
              <a:t/>
            </a:r>
            <a:br>
              <a:rPr lang="uk-UA" sz="2200" dirty="0">
                <a:solidFill>
                  <a:schemeClr val="accent1">
                    <a:lumMod val="75000"/>
                  </a:schemeClr>
                </a:solidFill>
                <a:latin typeface="Times New Roman" panose="02020603050405020304" pitchFamily="18" charset="0"/>
                <a:cs typeface="Times New Roman" panose="02020603050405020304" pitchFamily="18" charset="0"/>
              </a:rPr>
            </a:br>
            <a:r>
              <a:rPr lang="uk-UA" sz="2200" dirty="0">
                <a:solidFill>
                  <a:schemeClr val="accent1">
                    <a:lumMod val="75000"/>
                  </a:schemeClr>
                </a:solidFill>
                <a:latin typeface="Times New Roman" panose="02020603050405020304" pitchFamily="18" charset="0"/>
                <a:cs typeface="Times New Roman" panose="02020603050405020304" pitchFamily="18" charset="0"/>
              </a:rPr>
              <a:t/>
            </a:r>
            <a:br>
              <a:rPr lang="uk-UA" sz="2200" dirty="0">
                <a:solidFill>
                  <a:schemeClr val="accent1">
                    <a:lumMod val="75000"/>
                  </a:schemeClr>
                </a:solidFill>
                <a:latin typeface="Times New Roman" panose="02020603050405020304" pitchFamily="18" charset="0"/>
                <a:cs typeface="Times New Roman" panose="02020603050405020304" pitchFamily="18" charset="0"/>
              </a:rPr>
            </a:br>
            <a:r>
              <a:rPr lang="uk-UA" sz="2200" dirty="0">
                <a:solidFill>
                  <a:schemeClr val="accent1">
                    <a:lumMod val="75000"/>
                  </a:schemeClr>
                </a:solidFill>
                <a:latin typeface="Times New Roman" panose="02020603050405020304" pitchFamily="18" charset="0"/>
                <a:cs typeface="Times New Roman" panose="02020603050405020304" pitchFamily="18" charset="0"/>
              </a:rPr>
              <a:t/>
            </a:r>
            <a:br>
              <a:rPr lang="uk-UA" sz="2200" dirty="0">
                <a:solidFill>
                  <a:schemeClr val="accent1">
                    <a:lumMod val="75000"/>
                  </a:schemeClr>
                </a:solidFill>
                <a:latin typeface="Times New Roman" panose="02020603050405020304" pitchFamily="18" charset="0"/>
                <a:cs typeface="Times New Roman" panose="02020603050405020304" pitchFamily="18" charset="0"/>
              </a:rPr>
            </a:br>
            <a:r>
              <a:rPr lang="uk-UA" sz="2200" dirty="0">
                <a:solidFill>
                  <a:schemeClr val="accent1">
                    <a:lumMod val="75000"/>
                  </a:schemeClr>
                </a:solidFill>
                <a:latin typeface="Times New Roman" panose="02020603050405020304" pitchFamily="18" charset="0"/>
                <a:cs typeface="Times New Roman" panose="02020603050405020304" pitchFamily="18" charset="0"/>
              </a:rPr>
              <a:t/>
            </a:r>
            <a:br>
              <a:rPr lang="uk-UA" sz="2200" dirty="0">
                <a:solidFill>
                  <a:schemeClr val="accent1">
                    <a:lumMod val="75000"/>
                  </a:schemeClr>
                </a:solidFill>
                <a:latin typeface="Times New Roman" panose="02020603050405020304" pitchFamily="18" charset="0"/>
                <a:cs typeface="Times New Roman" panose="02020603050405020304" pitchFamily="18" charset="0"/>
              </a:rPr>
            </a:br>
            <a:r>
              <a:rPr lang="uk-UA" sz="2200" dirty="0">
                <a:solidFill>
                  <a:schemeClr val="accent1">
                    <a:lumMod val="75000"/>
                  </a:schemeClr>
                </a:solidFill>
                <a:latin typeface="Times New Roman" panose="02020603050405020304" pitchFamily="18" charset="0"/>
                <a:cs typeface="Times New Roman" panose="02020603050405020304" pitchFamily="18" charset="0"/>
              </a:rPr>
              <a:t/>
            </a:r>
            <a:br>
              <a:rPr lang="uk-UA" sz="2200" dirty="0">
                <a:solidFill>
                  <a:schemeClr val="accent1">
                    <a:lumMod val="75000"/>
                  </a:schemeClr>
                </a:solidFill>
                <a:latin typeface="Times New Roman" panose="02020603050405020304" pitchFamily="18" charset="0"/>
                <a:cs typeface="Times New Roman" panose="02020603050405020304" pitchFamily="18" charset="0"/>
              </a:rPr>
            </a:br>
            <a:r>
              <a:rPr lang="uk-UA" sz="2200" dirty="0">
                <a:solidFill>
                  <a:schemeClr val="accent1">
                    <a:lumMod val="75000"/>
                  </a:schemeClr>
                </a:solidFill>
                <a:latin typeface="Times New Roman" panose="02020603050405020304" pitchFamily="18" charset="0"/>
                <a:cs typeface="Times New Roman" panose="02020603050405020304" pitchFamily="18" charset="0"/>
              </a:rPr>
              <a:t/>
            </a:r>
            <a:br>
              <a:rPr lang="uk-UA" sz="2200" dirty="0">
                <a:solidFill>
                  <a:schemeClr val="accent1">
                    <a:lumMod val="75000"/>
                  </a:schemeClr>
                </a:solidFill>
                <a:latin typeface="Times New Roman" panose="02020603050405020304" pitchFamily="18" charset="0"/>
                <a:cs typeface="Times New Roman" panose="02020603050405020304" pitchFamily="18" charset="0"/>
              </a:rPr>
            </a:br>
            <a:r>
              <a:rPr lang="uk-UA" sz="2200" dirty="0">
                <a:solidFill>
                  <a:schemeClr val="accent1">
                    <a:lumMod val="75000"/>
                  </a:schemeClr>
                </a:solidFill>
                <a:latin typeface="Times New Roman" panose="02020603050405020304" pitchFamily="18" charset="0"/>
                <a:cs typeface="Times New Roman" panose="02020603050405020304" pitchFamily="18" charset="0"/>
              </a:rPr>
              <a:t/>
            </a:r>
            <a:br>
              <a:rPr lang="uk-UA" sz="2200" dirty="0">
                <a:solidFill>
                  <a:schemeClr val="accent1">
                    <a:lumMod val="75000"/>
                  </a:schemeClr>
                </a:solidFill>
                <a:latin typeface="Times New Roman" panose="02020603050405020304" pitchFamily="18" charset="0"/>
                <a:cs typeface="Times New Roman" panose="02020603050405020304" pitchFamily="18" charset="0"/>
              </a:rPr>
            </a:br>
            <a:r>
              <a:rPr lang="uk-UA" sz="2200" b="1" dirty="0">
                <a:solidFill>
                  <a:schemeClr val="accent1">
                    <a:lumMod val="75000"/>
                  </a:schemeClr>
                </a:solidFill>
                <a:latin typeface="Times New Roman" panose="02020603050405020304" pitchFamily="18" charset="0"/>
                <a:cs typeface="Times New Roman" panose="02020603050405020304" pitchFamily="18" charset="0"/>
              </a:rPr>
              <a:t>НАВЧАЛЬНИЙ ТРЕНІНГ-КУРС</a:t>
            </a:r>
            <a:r>
              <a:rPr lang="en-US" sz="2200" b="1" dirty="0">
                <a:solidFill>
                  <a:schemeClr val="accent1">
                    <a:lumMod val="75000"/>
                  </a:schemeClr>
                </a:solidFill>
                <a:latin typeface="Times New Roman" panose="02020603050405020304" pitchFamily="18" charset="0"/>
                <a:cs typeface="Times New Roman" panose="02020603050405020304" pitchFamily="18" charset="0"/>
              </a:rPr>
              <a:t> </a:t>
            </a:r>
            <a:r>
              <a:rPr lang="uk-UA" sz="3100" dirty="0">
                <a:solidFill>
                  <a:schemeClr val="accent1">
                    <a:lumMod val="75000"/>
                  </a:schemeClr>
                </a:solidFill>
                <a:latin typeface="Times New Roman" panose="02020603050405020304" pitchFamily="18" charset="0"/>
                <a:cs typeface="Times New Roman" panose="02020603050405020304" pitchFamily="18" charset="0"/>
              </a:rPr>
              <a:t/>
            </a:r>
            <a:br>
              <a:rPr lang="uk-UA" sz="3100" dirty="0">
                <a:solidFill>
                  <a:schemeClr val="accent1">
                    <a:lumMod val="75000"/>
                  </a:schemeClr>
                </a:solidFill>
                <a:latin typeface="Times New Roman" panose="02020603050405020304" pitchFamily="18" charset="0"/>
                <a:cs typeface="Times New Roman" panose="02020603050405020304" pitchFamily="18" charset="0"/>
              </a:rPr>
            </a:br>
            <a:r>
              <a:rPr lang="uk-UA" sz="4000" b="1" dirty="0">
                <a:solidFill>
                  <a:srgbClr val="24EA1A"/>
                </a:solidFill>
                <a:latin typeface="Times New Roman" panose="02020603050405020304" pitchFamily="18" charset="0"/>
                <a:cs typeface="Times New Roman" panose="02020603050405020304" pitchFamily="18" charset="0"/>
              </a:rPr>
              <a:t>ШКОЛА ОСОБИСТОЇ ЕКОНОМІКИ</a:t>
            </a:r>
            <a:r>
              <a:rPr lang="uk-UA" sz="3100" b="1" dirty="0">
                <a:solidFill>
                  <a:schemeClr val="accent1">
                    <a:lumMod val="75000"/>
                  </a:schemeClr>
                </a:solidFill>
                <a:latin typeface="Times New Roman" panose="02020603050405020304" pitchFamily="18" charset="0"/>
                <a:cs typeface="Times New Roman" panose="02020603050405020304" pitchFamily="18" charset="0"/>
              </a:rPr>
              <a:t/>
            </a:r>
            <a:br>
              <a:rPr lang="uk-UA" sz="3100" b="1" dirty="0">
                <a:solidFill>
                  <a:schemeClr val="accent1">
                    <a:lumMod val="75000"/>
                  </a:schemeClr>
                </a:solidFill>
                <a:latin typeface="Times New Roman" panose="02020603050405020304" pitchFamily="18" charset="0"/>
                <a:cs typeface="Times New Roman" panose="02020603050405020304" pitchFamily="18" charset="0"/>
              </a:rPr>
            </a:br>
            <a:r>
              <a:rPr lang="uk-UA" sz="3100" b="1" dirty="0">
                <a:solidFill>
                  <a:schemeClr val="accent1">
                    <a:lumMod val="75000"/>
                  </a:schemeClr>
                </a:solidFill>
                <a:latin typeface="Times New Roman" panose="02020603050405020304" pitchFamily="18" charset="0"/>
                <a:cs typeface="Times New Roman" panose="02020603050405020304" pitchFamily="18" charset="0"/>
              </a:rPr>
              <a:t/>
            </a:r>
            <a:br>
              <a:rPr lang="uk-UA" sz="3100" b="1" dirty="0">
                <a:solidFill>
                  <a:schemeClr val="accent1">
                    <a:lumMod val="75000"/>
                  </a:schemeClr>
                </a:solidFill>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 </a:t>
            </a:r>
            <a:endParaRPr lang="x-none" sz="2400" dirty="0">
              <a:latin typeface="Times New Roman" panose="02020603050405020304" pitchFamily="18" charset="0"/>
              <a:cs typeface="Times New Roman" panose="02020603050405020304" pitchFamily="18" charset="0"/>
            </a:endParaRPr>
          </a:p>
        </p:txBody>
      </p:sp>
      <p:pic>
        <p:nvPicPr>
          <p:cNvPr id="1026" name="Picture 2">
            <a:extLst>
              <a:ext uri="{FF2B5EF4-FFF2-40B4-BE49-F238E27FC236}">
                <a16:creationId xmlns="" xmlns:a16="http://schemas.microsoft.com/office/drawing/2014/main" id="{40B93DF4-6955-612D-1A74-EC68634BDD2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22800" y="2784897"/>
            <a:ext cx="2834640" cy="964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Рисунок 7" descr="Файл:Vnu-gerb1.jpg">
            <a:extLst>
              <a:ext uri="{FF2B5EF4-FFF2-40B4-BE49-F238E27FC236}">
                <a16:creationId xmlns="" xmlns:a16="http://schemas.microsoft.com/office/drawing/2014/main" id="{B6AE8480-4EDA-2C97-50DB-E7121B6AA09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01733" y="167001"/>
            <a:ext cx="1037166" cy="1069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Рисунок 1">
            <a:extLst>
              <a:ext uri="{FF2B5EF4-FFF2-40B4-BE49-F238E27FC236}">
                <a16:creationId xmlns="" xmlns:a16="http://schemas.microsoft.com/office/drawing/2014/main" id="{ADE2A19C-1310-F3D5-E256-423C2BC5DD2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32906" y="2559999"/>
            <a:ext cx="1358611" cy="1391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Рисунок 3" descr="IMG-15062fabfed183d3d44dffed0cfa3c68-V">
            <a:extLst>
              <a:ext uri="{FF2B5EF4-FFF2-40B4-BE49-F238E27FC236}">
                <a16:creationId xmlns="" xmlns:a16="http://schemas.microsoft.com/office/drawing/2014/main" id="{CDB4B694-AA6B-02FD-3943-45BA14E94CE0}"/>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l="6267" t="5435"/>
          <a:stretch>
            <a:fillRect/>
          </a:stretch>
        </p:blipFill>
        <p:spPr bwMode="auto">
          <a:xfrm>
            <a:off x="8432994" y="2517484"/>
            <a:ext cx="1551515" cy="1498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1686296"/>
      </p:ext>
    </p:extLst>
  </p:cSld>
  <p:clrMapOvr>
    <a:masterClrMapping/>
  </p:clrMapOvr>
  <mc:AlternateContent xmlns:mc="http://schemas.openxmlformats.org/markup-compatibility/2006" xmlns:p14="http://schemas.microsoft.com/office/powerpoint/2010/main">
    <mc:Choice Requires="p14">
      <p:transition spd="slow" p14:dur="3000" advTm="1000">
        <p:split orient="vert"/>
      </p:transition>
    </mc:Choice>
    <mc:Fallback xmlns="">
      <p:transition spd="slow" advTm="1000">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1B8DC69-3F60-39D2-6C24-29776F18BF97}"/>
              </a:ext>
            </a:extLst>
          </p:cNvPr>
          <p:cNvSpPr>
            <a:spLocks noGrp="1"/>
          </p:cNvSpPr>
          <p:nvPr>
            <p:ph type="title"/>
          </p:nvPr>
        </p:nvSpPr>
        <p:spPr>
          <a:xfrm>
            <a:off x="1767839" y="624110"/>
            <a:ext cx="9736773" cy="6020530"/>
          </a:xfrm>
        </p:spPr>
        <p:txBody>
          <a:bodyPr>
            <a:noAutofit/>
          </a:bodyPr>
          <a:lstStyle/>
          <a:p>
            <a:pPr algn="just"/>
            <a:r>
              <a:rPr lang="uk-UA" sz="2800" dirty="0">
                <a:solidFill>
                  <a:schemeClr val="accent1">
                    <a:lumMod val="75000"/>
                  </a:schemeClr>
                </a:solidFill>
              </a:rPr>
              <a:t>Навчальний тренінг-курс</a:t>
            </a:r>
            <a:r>
              <a:rPr lang="en-US" sz="2800" dirty="0">
                <a:solidFill>
                  <a:schemeClr val="accent1">
                    <a:lumMod val="75000"/>
                  </a:schemeClr>
                </a:solidFill>
              </a:rPr>
              <a:t> </a:t>
            </a:r>
            <a:r>
              <a:rPr lang="uk-UA" sz="2800" dirty="0">
                <a:solidFill>
                  <a:schemeClr val="accent1">
                    <a:lumMod val="75000"/>
                  </a:schemeClr>
                </a:solidFill>
              </a:rPr>
              <a:t>з </a:t>
            </a:r>
            <a:r>
              <a:rPr lang="uk-UA" sz="2800" b="1" dirty="0">
                <a:solidFill>
                  <a:schemeClr val="accent1"/>
                </a:solidFill>
                <a:latin typeface="Times New Roman" panose="02020603050405020304" pitchFamily="18" charset="0"/>
                <a:cs typeface="Times New Roman" panose="02020603050405020304" pitchFamily="18" charset="0"/>
              </a:rPr>
              <a:t>ШКОЛА ОСОБИСТОЇ ЕКОНОМІКИ</a:t>
            </a:r>
            <a:r>
              <a:rPr lang="uk-UA" sz="2800" dirty="0">
                <a:solidFill>
                  <a:schemeClr val="accent1"/>
                </a:solidFill>
                <a:latin typeface="Times New Roman" panose="02020603050405020304" pitchFamily="18" charset="0"/>
                <a:cs typeface="Times New Roman" panose="02020603050405020304" pitchFamily="18" charset="0"/>
              </a:rPr>
              <a:t> </a:t>
            </a:r>
            <a:r>
              <a:rPr lang="uk-UA" sz="2800" dirty="0" smtClean="0">
                <a:solidFill>
                  <a:schemeClr val="accent1">
                    <a:lumMod val="75000"/>
                  </a:schemeClr>
                </a:solidFill>
              </a:rPr>
              <a:t>розроблений </a:t>
            </a:r>
            <a:r>
              <a:rPr lang="uk-UA" sz="2800" dirty="0">
                <a:solidFill>
                  <a:schemeClr val="accent1">
                    <a:lumMod val="75000"/>
                  </a:schemeClr>
                </a:solidFill>
              </a:rPr>
              <a:t>в рамках діяльності </a:t>
            </a:r>
            <a:r>
              <a:rPr lang="uk-UA" sz="2800" b="1" dirty="0">
                <a:solidFill>
                  <a:schemeClr val="accent1">
                    <a:lumMod val="75000"/>
                  </a:schemeClr>
                </a:solidFill>
              </a:rPr>
              <a:t>навчально-наукової лабораторії </a:t>
            </a:r>
            <a:r>
              <a:rPr lang="en-US" sz="2800" b="1" dirty="0">
                <a:solidFill>
                  <a:schemeClr val="accent1">
                    <a:lumMod val="75000"/>
                  </a:schemeClr>
                </a:solidFill>
              </a:rPr>
              <a:t>Consulting LAB</a:t>
            </a:r>
            <a:r>
              <a:rPr lang="en-US" sz="2800" dirty="0">
                <a:solidFill>
                  <a:schemeClr val="accent1">
                    <a:lumMod val="75000"/>
                  </a:schemeClr>
                </a:solidFill>
              </a:rPr>
              <a:t> </a:t>
            </a:r>
            <a:r>
              <a:rPr lang="uk-UA" sz="2800" dirty="0">
                <a:solidFill>
                  <a:schemeClr val="accent1">
                    <a:lumMod val="75000"/>
                  </a:schemeClr>
                </a:solidFill>
              </a:rPr>
              <a:t>за напрямом роботи </a:t>
            </a:r>
            <a:r>
              <a:rPr lang="uk-UA" sz="2800" b="1" u="sng" dirty="0">
                <a:solidFill>
                  <a:schemeClr val="accent1">
                    <a:lumMod val="75000"/>
                  </a:schemeClr>
                </a:solidFill>
                <a:effectLst>
                  <a:outerShdw blurRad="38100" dist="38100" dir="2700000" algn="tl">
                    <a:srgbClr val="000000">
                      <a:alpha val="43137"/>
                    </a:srgbClr>
                  </a:outerShdw>
                </a:effectLst>
              </a:rPr>
              <a:t>«Свій до свого по своє»</a:t>
            </a:r>
            <a:r>
              <a:rPr lang="uk-UA" sz="2800" dirty="0">
                <a:solidFill>
                  <a:schemeClr val="accent1">
                    <a:lumMod val="75000"/>
                  </a:schemeClr>
                </a:solidFill>
              </a:rPr>
              <a:t>, що передбачає надання консультаційних послуг в сфері обліку, оподаткування, аналізу, фінансових комунікацій.</a:t>
            </a:r>
            <a:br>
              <a:rPr lang="uk-UA" sz="2800" dirty="0">
                <a:solidFill>
                  <a:schemeClr val="accent1">
                    <a:lumMod val="75000"/>
                  </a:schemeClr>
                </a:solidFill>
              </a:rPr>
            </a:br>
            <a:r>
              <a:rPr lang="uk-UA" sz="2800" dirty="0">
                <a:solidFill>
                  <a:schemeClr val="accent1">
                    <a:lumMod val="75000"/>
                  </a:schemeClr>
                </a:solidFill>
              </a:rPr>
              <a:t/>
            </a:r>
            <a:br>
              <a:rPr lang="uk-UA" sz="2800" dirty="0">
                <a:solidFill>
                  <a:schemeClr val="accent1">
                    <a:lumMod val="75000"/>
                  </a:schemeClr>
                </a:solidFill>
              </a:rPr>
            </a:br>
            <a:r>
              <a:rPr lang="uk-UA" sz="2000" dirty="0">
                <a:solidFill>
                  <a:schemeClr val="accent1">
                    <a:lumMod val="75000"/>
                  </a:schemeClr>
                </a:solidFill>
              </a:rPr>
              <a:t>Цього року за даним напрямом роботи були проведені такі заходи :</a:t>
            </a:r>
            <a:br>
              <a:rPr lang="uk-UA" sz="2000" dirty="0">
                <a:solidFill>
                  <a:schemeClr val="accent1">
                    <a:lumMod val="75000"/>
                  </a:schemeClr>
                </a:solidFill>
              </a:rPr>
            </a:br>
            <a:r>
              <a:rPr lang="uk-UA" sz="2000" dirty="0">
                <a:solidFill>
                  <a:schemeClr val="accent1">
                    <a:lumMod val="75000"/>
                  </a:schemeClr>
                </a:solidFill>
              </a:rPr>
              <a:t>1. «Обліковці – психологам, психологи - обліковцям».</a:t>
            </a:r>
            <a:br>
              <a:rPr lang="uk-UA" sz="2000" dirty="0">
                <a:solidFill>
                  <a:schemeClr val="accent1">
                    <a:lumMod val="75000"/>
                  </a:schemeClr>
                </a:solidFill>
              </a:rPr>
            </a:br>
            <a:r>
              <a:rPr lang="uk-UA" sz="2000" dirty="0">
                <a:solidFill>
                  <a:schemeClr val="accent1">
                    <a:lumMod val="75000"/>
                  </a:schemeClr>
                </a:solidFill>
              </a:rPr>
              <a:t/>
            </a:r>
            <a:br>
              <a:rPr lang="uk-UA" sz="2000" dirty="0">
                <a:solidFill>
                  <a:schemeClr val="accent1">
                    <a:lumMod val="75000"/>
                  </a:schemeClr>
                </a:solidFill>
              </a:rPr>
            </a:br>
            <a:r>
              <a:rPr lang="uk-UA" sz="2000" dirty="0">
                <a:solidFill>
                  <a:schemeClr val="accent1">
                    <a:lumMod val="75000"/>
                  </a:schemeClr>
                </a:solidFill>
              </a:rPr>
              <a:t>2. Консалтингова панель «Свій до свого по своє!», реалізована магістрами спеціальності Облік і оподаткування, на якій здобувачі освіти, які уже працюють у сфері бухгалтерського обліку успішно консультували тих колег, у кого основна сфера діяльності - ІТ.</a:t>
            </a:r>
            <a:br>
              <a:rPr lang="uk-UA" sz="2000" dirty="0">
                <a:solidFill>
                  <a:schemeClr val="accent1">
                    <a:lumMod val="75000"/>
                  </a:schemeClr>
                </a:solidFill>
              </a:rPr>
            </a:br>
            <a:r>
              <a:rPr lang="uk-UA" sz="2000" dirty="0">
                <a:solidFill>
                  <a:schemeClr val="accent1">
                    <a:lumMod val="75000"/>
                  </a:schemeClr>
                </a:solidFill>
              </a:rPr>
              <a:t/>
            </a:r>
            <a:br>
              <a:rPr lang="uk-UA" sz="2000" dirty="0">
                <a:solidFill>
                  <a:schemeClr val="accent1">
                    <a:lumMod val="75000"/>
                  </a:schemeClr>
                </a:solidFill>
              </a:rPr>
            </a:br>
            <a:r>
              <a:rPr lang="uk-UA" sz="2000" dirty="0">
                <a:solidFill>
                  <a:schemeClr val="accent1">
                    <a:lumMod val="75000"/>
                  </a:schemeClr>
                </a:solidFill>
              </a:rPr>
              <a:t/>
            </a:r>
            <a:br>
              <a:rPr lang="uk-UA" sz="2000" dirty="0">
                <a:solidFill>
                  <a:schemeClr val="accent1">
                    <a:lumMod val="75000"/>
                  </a:schemeClr>
                </a:solidFill>
              </a:rPr>
            </a:br>
            <a:r>
              <a:rPr lang="uk-UA" sz="2000" dirty="0">
                <a:solidFill>
                  <a:schemeClr val="accent1">
                    <a:lumMod val="75000"/>
                  </a:schemeClr>
                </a:solidFill>
              </a:rPr>
              <a:t/>
            </a:r>
            <a:br>
              <a:rPr lang="uk-UA" sz="2000" dirty="0">
                <a:solidFill>
                  <a:schemeClr val="accent1">
                    <a:lumMod val="75000"/>
                  </a:schemeClr>
                </a:solidFill>
              </a:rPr>
            </a:br>
            <a:endParaRPr lang="x-none" sz="2000" dirty="0"/>
          </a:p>
        </p:txBody>
      </p:sp>
    </p:spTree>
    <p:extLst>
      <p:ext uri="{BB962C8B-B14F-4D97-AF65-F5344CB8AC3E}">
        <p14:creationId xmlns:p14="http://schemas.microsoft.com/office/powerpoint/2010/main" val="593168903"/>
      </p:ext>
    </p:extLst>
  </p:cSld>
  <p:clrMapOvr>
    <a:masterClrMapping/>
  </p:clrMapOvr>
  <p:transition spd="slow" advTm="1000">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B42792F9-AA26-C37F-8578-75EF05D014A7}"/>
              </a:ext>
            </a:extLst>
          </p:cNvPr>
          <p:cNvSpPr>
            <a:spLocks noGrp="1"/>
          </p:cNvSpPr>
          <p:nvPr>
            <p:ph type="title"/>
          </p:nvPr>
        </p:nvSpPr>
        <p:spPr>
          <a:xfrm>
            <a:off x="1808481" y="306332"/>
            <a:ext cx="10220960" cy="6389107"/>
          </a:xfrm>
        </p:spPr>
        <p:txBody>
          <a:bodyPr>
            <a:normAutofit fontScale="90000"/>
          </a:bodyPr>
          <a:lstStyle/>
          <a:p>
            <a:pPr algn="ctr">
              <a:lnSpc>
                <a:spcPct val="150000"/>
              </a:lnSpc>
            </a:pPr>
            <a:r>
              <a:rPr lang="uk-UA"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2000" dirty="0">
                <a:solidFill>
                  <a:schemeClr val="accent1">
                    <a:lumMod val="50000"/>
                  </a:schemeClr>
                </a:solidFill>
                <a:latin typeface="Times New Roman" panose="02020603050405020304" pitchFamily="18" charset="0"/>
                <a:cs typeface="Times New Roman" panose="02020603050405020304" pitchFamily="18" charset="0"/>
              </a:rPr>
              <a:t>Даний тренінг-курс покликаний забезпечити дотримання</a:t>
            </a:r>
            <a:br>
              <a:rPr lang="uk-UA" sz="2000" dirty="0">
                <a:solidFill>
                  <a:schemeClr val="accent1">
                    <a:lumMod val="50000"/>
                  </a:schemeClr>
                </a:solidFill>
                <a:latin typeface="Times New Roman" panose="02020603050405020304" pitchFamily="18" charset="0"/>
                <a:cs typeface="Times New Roman" panose="02020603050405020304" pitchFamily="18" charset="0"/>
              </a:rPr>
            </a:br>
            <a:r>
              <a:rPr lang="uk-UA" sz="2000" dirty="0">
                <a:solidFill>
                  <a:schemeClr val="accent1">
                    <a:lumMod val="50000"/>
                  </a:schemeClr>
                </a:solidFill>
                <a:latin typeface="Times New Roman" panose="02020603050405020304" pitchFamily="18" charset="0"/>
                <a:cs typeface="Times New Roman" panose="02020603050405020304" pitchFamily="18" charset="0"/>
              </a:rPr>
              <a:t> </a:t>
            </a:r>
            <a:r>
              <a:rPr lang="uk-UA" sz="2000" b="1" dirty="0">
                <a:solidFill>
                  <a:schemeClr val="accent1">
                    <a:lumMod val="50000"/>
                  </a:schemeClr>
                </a:solidFill>
                <a:latin typeface="Times New Roman" panose="02020603050405020304" pitchFamily="18" charset="0"/>
                <a:cs typeface="Times New Roman" panose="02020603050405020304" pitchFamily="18" charset="0"/>
              </a:rPr>
              <a:t>СТРАТЕГІЇ РОЗВИТКУ ВОЛИНСЬКОГО НАЦІОНАЛЬНОГО УНІВЕРСИТЕТУ</a:t>
            </a:r>
            <a:br>
              <a:rPr lang="uk-UA" sz="2000" b="1" dirty="0">
                <a:solidFill>
                  <a:schemeClr val="accent1">
                    <a:lumMod val="50000"/>
                  </a:schemeClr>
                </a:solidFill>
                <a:latin typeface="Times New Roman" panose="02020603050405020304" pitchFamily="18" charset="0"/>
                <a:cs typeface="Times New Roman" panose="02020603050405020304" pitchFamily="18" charset="0"/>
              </a:rPr>
            </a:br>
            <a:r>
              <a:rPr lang="uk-UA" sz="2000" b="1" dirty="0">
                <a:solidFill>
                  <a:schemeClr val="accent1">
                    <a:lumMod val="50000"/>
                  </a:schemeClr>
                </a:solidFill>
                <a:latin typeface="Times New Roman" panose="02020603050405020304" pitchFamily="18" charset="0"/>
                <a:cs typeface="Times New Roman" panose="02020603050405020304" pitchFamily="18" charset="0"/>
              </a:rPr>
              <a:t> ІМЕНІ ЛЕСІ УКРАЇНКИ НА 2020-2024 Р.</a:t>
            </a:r>
            <a:br>
              <a:rPr lang="uk-UA" sz="2000" b="1" dirty="0">
                <a:solidFill>
                  <a:schemeClr val="accent1">
                    <a:lumMod val="50000"/>
                  </a:schemeClr>
                </a:solidFill>
                <a:latin typeface="Times New Roman" panose="02020603050405020304" pitchFamily="18" charset="0"/>
                <a:cs typeface="Times New Roman" panose="02020603050405020304" pitchFamily="18" charset="0"/>
              </a:rPr>
            </a:br>
            <a:r>
              <a:rPr lang="x-none" sz="1800" b="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МІСІЯ </a:t>
            </a:r>
            <a:r>
              <a:rPr lang="x-none" sz="18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Волинськ</a:t>
            </a:r>
            <a:r>
              <a:rPr lang="uk-UA"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ого</a:t>
            </a:r>
            <a: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національн</a:t>
            </a:r>
            <a:r>
              <a:rPr lang="uk-UA"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ого</a:t>
            </a:r>
            <a: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університет</a:t>
            </a:r>
            <a:r>
              <a:rPr lang="uk-UA"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у</a:t>
            </a:r>
            <a: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імені</a:t>
            </a:r>
            <a: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Лесі</a:t>
            </a:r>
            <a: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Українки</a:t>
            </a:r>
            <a: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полягає в тому, що </a:t>
            </a:r>
            <a:r>
              <a:rPr lang="x-none" sz="18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класичний</a:t>
            </a:r>
            <a: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університет</a:t>
            </a:r>
            <a: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створює</a:t>
            </a:r>
            <a: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зберігає</a:t>
            </a:r>
            <a: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та </a:t>
            </a:r>
            <a:r>
              <a:rPr lang="x-none" sz="18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поширює</a:t>
            </a:r>
            <a: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знання</a:t>
            </a:r>
            <a: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в </a:t>
            </a:r>
            <a:r>
              <a:rPr lang="x-none" sz="18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природничій</a:t>
            </a:r>
            <a: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суспільній</a:t>
            </a:r>
            <a: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гуманітарній</a:t>
            </a:r>
            <a: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і </a:t>
            </a:r>
            <a:r>
              <a:rPr lang="x-none" sz="18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технічній</a:t>
            </a:r>
            <a: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наукових</a:t>
            </a:r>
            <a: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сферах. </a:t>
            </a:r>
            <a:r>
              <a:rPr lang="x-none" sz="18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Університет</a:t>
            </a:r>
            <a: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 </a:t>
            </a:r>
            <a:r>
              <a:rPr lang="x-none" sz="18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це</a:t>
            </a:r>
            <a: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спільнота</a:t>
            </a:r>
            <a: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яка </a:t>
            </a:r>
            <a:r>
              <a:rPr lang="x-none" sz="18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формує</a:t>
            </a:r>
            <a:r>
              <a:rPr lang="x-none" sz="18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високоосвічену</a:t>
            </a:r>
            <a:r>
              <a:rPr lang="x-none" sz="18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національно</a:t>
            </a:r>
            <a:r>
              <a:rPr lang="x-none" sz="18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свідому</a:t>
            </a:r>
            <a:r>
              <a:rPr lang="x-none" sz="18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чесну</a:t>
            </a:r>
            <a:r>
              <a:rPr lang="x-none" sz="18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небайдужу</a:t>
            </a:r>
            <a:r>
              <a:rPr lang="x-none" sz="18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творчу</a:t>
            </a:r>
            <a:r>
              <a:rPr lang="x-none" sz="18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особистість</a:t>
            </a:r>
            <a:r>
              <a:rPr lang="x-none" sz="18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здатну</a:t>
            </a:r>
            <a:r>
              <a:rPr lang="x-none" sz="18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незалежно</a:t>
            </a:r>
            <a:r>
              <a:rPr lang="x-none" sz="18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мислити</a:t>
            </a:r>
            <a:r>
              <a:rPr lang="x-none" sz="18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і </a:t>
            </a:r>
            <a:r>
              <a:rPr lang="x-none" sz="18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відповідально</a:t>
            </a:r>
            <a:r>
              <a:rPr lang="x-none" sz="18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діяти</a:t>
            </a:r>
            <a:r>
              <a:rPr lang="x-none" sz="18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згідно</a:t>
            </a:r>
            <a:r>
              <a:rPr lang="x-none" sz="18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з принципами добра та </a:t>
            </a:r>
            <a:r>
              <a:rPr lang="x-none" sz="18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справедливості</a:t>
            </a:r>
            <a:r>
              <a:rPr lang="x-none" sz="18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для </a:t>
            </a:r>
            <a:r>
              <a:rPr lang="x-none" sz="18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розвитку</a:t>
            </a:r>
            <a:r>
              <a:rPr lang="x-none" sz="18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відкритого</a:t>
            </a:r>
            <a:r>
              <a:rPr lang="x-none" sz="18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і демократичного </a:t>
            </a:r>
            <a:r>
              <a:rPr lang="x-none" sz="18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суспільства</a:t>
            </a:r>
            <a:r>
              <a:rPr lang="x-none" sz="18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r>
            <a:b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br>
            <a:r>
              <a:rPr lang="uk-UA"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ДО основних </a:t>
            </a:r>
            <a:r>
              <a:rPr lang="x-none" sz="1600"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ЦІННОСТ</a:t>
            </a:r>
            <a:r>
              <a:rPr lang="uk-UA" sz="1600" u="sng"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ЕЙ </a:t>
            </a:r>
            <a:r>
              <a:rPr lang="uk-UA" sz="16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належать:</a:t>
            </a:r>
            <a:br>
              <a:rPr lang="uk-UA" sz="16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br>
            <a:r>
              <a:rPr lang="uk-UA" sz="16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x-none" sz="1600" b="1"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Університетська</a:t>
            </a:r>
            <a:r>
              <a:rPr lang="x-none" sz="1600" b="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b="1"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спільнота</a:t>
            </a:r>
            <a:r>
              <a:rPr lang="x-none" sz="1600" b="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600" b="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це</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спільнота</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вчених</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викладачів</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b="1"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студентів</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співробітників</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b="1"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випускників</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і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друзів</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людей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різних</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культур і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різного</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походження</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які</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поважають</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зберігають</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і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розвивають</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волинські</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освітні</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традиції</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b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br>
            <a:r>
              <a:rPr lang="x-none" sz="1600" b="1"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Особистість</a:t>
            </a:r>
            <a:r>
              <a:rPr lang="uk-UA" sz="1600" b="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Ми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прагнемо</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щоб</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кожен</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учасник</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нашої</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спільноти</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був</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вільною</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освіченою</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відповідальною</a:t>
            </a:r>
            <a:r>
              <a:rPr lang="x-none" sz="16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a:t>
            </a:r>
            <a:r>
              <a:rPr lang="x-none" sz="1600" b="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творчою</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особистістю</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Ми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визнаємо</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толерантність</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невід’ємною</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рисою</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сучасної</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людини</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яка,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дотримуючись</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своїх</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принципів</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r>
            <a:br>
              <a:rPr lang="uk-UA"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b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b="1"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Лідерство</a:t>
            </a:r>
            <a:r>
              <a:rPr lang="uk-UA" sz="1600"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Університет</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лідер</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в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інноваціях</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й активно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впливає</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на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майбутнє</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регіону</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і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держави</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Університет</a:t>
            </a:r>
            <a:r>
              <a:rPr lang="x-none" sz="16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заохочує</a:t>
            </a:r>
            <a:r>
              <a:rPr lang="x-none" sz="16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персональне</a:t>
            </a:r>
            <a:r>
              <a:rPr lang="x-none" sz="16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лідерство</a:t>
            </a:r>
            <a:r>
              <a:rPr lang="x-none" sz="16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відповідальність</a:t>
            </a:r>
            <a:r>
              <a:rPr lang="x-none" sz="16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і </a:t>
            </a:r>
            <a:r>
              <a:rPr lang="x-none" sz="16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почуття</a:t>
            </a:r>
            <a:r>
              <a:rPr lang="x-none" sz="1600" b="1" u="sng"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b="1" u="sng"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обов'язку</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Університет</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бере</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ініціативу</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і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готовий</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до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відповідальності</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за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розвиток</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волинських</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традицій</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освіти</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науки та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інших</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сфер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своєї</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lang="x-none" sz="1600" dirty="0" err="1">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діяльності</a:t>
            </a:r>
            <a: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br>
              <a:rPr lang="x-none"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br>
            <a:r>
              <a:rPr lang="uk-UA"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200" i="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Стратегія розвитку ВНУ імені Лесі Українки на 2020-2024, </a:t>
            </a:r>
            <a:r>
              <a:rPr lang="en-US" sz="1200" i="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https://vnu.edu.ua/sites/default/files/2021-04/Strategy_VNU.pdf</a:t>
            </a:r>
            <a:r>
              <a:rPr lang="uk-UA" sz="1200" i="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a:t>
            </a:r>
            <a: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r>
            <a:br>
              <a:rPr lang="x-none" sz="18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br>
            <a:endParaRPr lang="x-none"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3455722"/>
      </p:ext>
    </p:extLst>
  </p:cSld>
  <p:clrMapOvr>
    <a:masterClrMapping/>
  </p:clrMapOvr>
  <p:transition spd="slow" advTm="1000">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a:extLst>
              <a:ext uri="{FF2B5EF4-FFF2-40B4-BE49-F238E27FC236}">
                <a16:creationId xmlns="" xmlns:a16="http://schemas.microsoft.com/office/drawing/2014/main" id="{45FD0251-BFAC-23AB-16AE-96853D18A6CC}"/>
              </a:ext>
            </a:extLst>
          </p:cNvPr>
          <p:cNvSpPr>
            <a:spLocks noGrp="1"/>
          </p:cNvSpPr>
          <p:nvPr>
            <p:ph type="body" idx="1"/>
          </p:nvPr>
        </p:nvSpPr>
        <p:spPr>
          <a:xfrm>
            <a:off x="2589212" y="4384526"/>
            <a:ext cx="8915399" cy="1555864"/>
          </a:xfrm>
        </p:spPr>
        <p:txBody>
          <a:bodyPr>
            <a:normAutofit/>
          </a:bodyPr>
          <a:lstStyle/>
          <a:p>
            <a:r>
              <a:rPr lang="x-none" dirty="0">
                <a:solidFill>
                  <a:prstClr val="black">
                    <a:lumMod val="75000"/>
                    <a:lumOff val="25000"/>
                  </a:prstClr>
                </a:solidFill>
                <a:latin typeface="Times New Roman" panose="02020603050405020304" pitchFamily="18" charset="0"/>
                <a:cs typeface="Times New Roman" panose="02020603050405020304" pitchFamily="18" charset="0"/>
              </a:rPr>
              <a:t/>
            </a:r>
            <a:br>
              <a:rPr lang="x-none" dirty="0">
                <a:solidFill>
                  <a:prstClr val="black">
                    <a:lumMod val="75000"/>
                    <a:lumOff val="25000"/>
                  </a:prstClr>
                </a:solidFill>
                <a:latin typeface="Times New Roman" panose="02020603050405020304" pitchFamily="18" charset="0"/>
                <a:cs typeface="Times New Roman" panose="02020603050405020304" pitchFamily="18" charset="0"/>
              </a:rPr>
            </a:br>
            <a:endParaRPr lang="x-none" dirty="0">
              <a:latin typeface="Times New Roman" panose="02020603050405020304" pitchFamily="18" charset="0"/>
              <a:cs typeface="Times New Roman" panose="02020603050405020304" pitchFamily="18" charset="0"/>
            </a:endParaRPr>
          </a:p>
          <a:p>
            <a:endParaRPr lang="x-none"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 xmlns:a16="http://schemas.microsoft.com/office/drawing/2014/main" id="{08B1D7CF-919A-1EC6-14BC-751FEBEFB7AE}"/>
              </a:ext>
            </a:extLst>
          </p:cNvPr>
          <p:cNvSpPr txBox="1"/>
          <p:nvPr/>
        </p:nvSpPr>
        <p:spPr>
          <a:xfrm>
            <a:off x="1666240" y="400442"/>
            <a:ext cx="9022080" cy="5975995"/>
          </a:xfrm>
          <a:prstGeom prst="rect">
            <a:avLst/>
          </a:prstGeom>
          <a:noFill/>
        </p:spPr>
        <p:txBody>
          <a:bodyPr wrap="square">
            <a:spAutoFit/>
          </a:bodyPr>
          <a:lstStyle/>
          <a:p>
            <a:pPr marL="0" marR="0" lvl="0" indent="0" algn="just" defTabSz="457200" rtl="0" eaLnBrk="1" fontAlgn="auto" latinLnBrk="0" hangingPunct="1">
              <a:lnSpc>
                <a:spcPct val="100000"/>
              </a:lnSpc>
              <a:spcBef>
                <a:spcPts val="1000"/>
              </a:spcBef>
              <a:spcAft>
                <a:spcPts val="0"/>
              </a:spcAft>
              <a:buClr>
                <a:srgbClr val="A53010"/>
              </a:buClr>
              <a:buSzTx/>
              <a:buFont typeface="Wingdings 3" charset="2"/>
              <a:buNone/>
              <a:tabLst/>
              <a:defRPr/>
            </a:pPr>
            <a:r>
              <a:rPr kumimoji="0" lang="uk-UA" sz="1800" b="1" i="0" u="none" strike="noStrike" kern="1200" cap="none" spc="0" normalizeH="0" baseline="0" noProof="0" dirty="0">
                <a:ln>
                  <a:noFill/>
                </a:ln>
                <a:solidFill>
                  <a:schemeClr val="accent1">
                    <a:lumMod val="75000"/>
                  </a:schemeClr>
                </a:solidFill>
                <a:effectLst/>
                <a:uLnTx/>
                <a:uFillTx/>
                <a:latin typeface="Times New Roman" panose="02020603050405020304" pitchFamily="18" charset="0"/>
                <a:cs typeface="Times New Roman" panose="02020603050405020304" pitchFamily="18" charset="0"/>
              </a:rPr>
              <a:t>МЕТОЮ</a:t>
            </a:r>
            <a:r>
              <a:rPr kumimoji="0" lang="uk-UA" sz="1800" b="0" i="0" u="none" strike="noStrike" kern="1200" cap="none" spc="0" normalizeH="0" baseline="0" noProof="0" dirty="0">
                <a:ln>
                  <a:noFill/>
                </a:ln>
                <a:solidFill>
                  <a:prstClr val="black">
                    <a:lumMod val="75000"/>
                    <a:lumOff val="25000"/>
                  </a:prstClr>
                </a:solidFill>
                <a:effectLst/>
                <a:uLnTx/>
                <a:uFillTx/>
                <a:latin typeface="Times New Roman" panose="02020603050405020304" pitchFamily="18" charset="0"/>
                <a:cs typeface="Times New Roman" panose="02020603050405020304" pitchFamily="18" charset="0"/>
              </a:rPr>
              <a:t> </a:t>
            </a:r>
            <a:r>
              <a:rPr kumimoji="0" lang="uk-UA" sz="1800" b="0" i="0" u="none" strike="noStrike" kern="1200" cap="none" spc="0" normalizeH="0" baseline="0" noProof="0" dirty="0">
                <a:ln>
                  <a:noFill/>
                </a:ln>
                <a:solidFill>
                  <a:srgbClr val="A53010">
                    <a:lumMod val="75000"/>
                  </a:srgbClr>
                </a:solidFill>
                <a:effectLst/>
                <a:uLnTx/>
                <a:uFillTx/>
                <a:latin typeface="Times New Roman" panose="02020603050405020304" pitchFamily="18" charset="0"/>
                <a:cs typeface="Times New Roman" panose="02020603050405020304" pitchFamily="18" charset="0"/>
              </a:rPr>
              <a:t>Навчального тренінг-курсу</a:t>
            </a:r>
            <a:r>
              <a:rPr kumimoji="0" lang="en-US" sz="1800" b="0" i="0" u="none" strike="noStrike" kern="1200" cap="none" spc="0" normalizeH="0" baseline="0" noProof="0" dirty="0">
                <a:ln>
                  <a:noFill/>
                </a:ln>
                <a:solidFill>
                  <a:srgbClr val="A53010">
                    <a:lumMod val="75000"/>
                  </a:srgbClr>
                </a:solidFill>
                <a:effectLst/>
                <a:uLnTx/>
                <a:uFillTx/>
                <a:latin typeface="Times New Roman" panose="02020603050405020304" pitchFamily="18" charset="0"/>
                <a:cs typeface="Times New Roman" panose="02020603050405020304" pitchFamily="18" charset="0"/>
              </a:rPr>
              <a:t> </a:t>
            </a:r>
            <a:r>
              <a:rPr kumimoji="0" lang="uk-UA" sz="1800" b="0" i="0" u="none" strike="noStrike" kern="1200" cap="none" spc="0" normalizeH="0" baseline="0" noProof="0" dirty="0">
                <a:ln>
                  <a:noFill/>
                </a:ln>
                <a:solidFill>
                  <a:srgbClr val="A53010">
                    <a:lumMod val="75000"/>
                  </a:srgbClr>
                </a:solidFill>
                <a:effectLst/>
                <a:uLnTx/>
                <a:uFillTx/>
                <a:latin typeface="Times New Roman" panose="02020603050405020304" pitchFamily="18" charset="0"/>
                <a:cs typeface="Times New Roman" panose="02020603050405020304" pitchFamily="18" charset="0"/>
              </a:rPr>
              <a:t>з </a:t>
            </a:r>
            <a:r>
              <a:rPr kumimoji="0" lang="uk-UA" sz="1800" b="1" i="0" u="none" strike="noStrike" kern="1200" cap="none" spc="0" normalizeH="0" baseline="0" noProof="0" dirty="0" smtClean="0">
                <a:ln>
                  <a:noFill/>
                </a:ln>
                <a:solidFill>
                  <a:srgbClr val="A53010">
                    <a:lumMod val="75000"/>
                  </a:srgbClr>
                </a:solidFill>
                <a:effectLst/>
                <a:uLnTx/>
                <a:uFillTx/>
                <a:latin typeface="Times New Roman" panose="02020603050405020304" pitchFamily="18" charset="0"/>
                <a:cs typeface="Times New Roman" panose="02020603050405020304" pitchFamily="18" charset="0"/>
              </a:rPr>
              <a:t>ШКОЛА ОСОБИСТОЇ ЕКОНОМІКИ </a:t>
            </a:r>
            <a:r>
              <a:rPr kumimoji="0" lang="uk-UA" sz="1800" b="0" i="0" u="none" strike="noStrike" kern="1200" cap="none" spc="0" normalizeH="0" baseline="0" noProof="0" dirty="0" smtClean="0">
                <a:ln>
                  <a:noFill/>
                </a:ln>
                <a:solidFill>
                  <a:srgbClr val="A53010">
                    <a:lumMod val="75000"/>
                  </a:srgbClr>
                </a:solidFill>
                <a:effectLst/>
                <a:uLnTx/>
                <a:uFillTx/>
                <a:latin typeface="Times New Roman" panose="02020603050405020304" pitchFamily="18" charset="0"/>
                <a:cs typeface="Times New Roman" panose="02020603050405020304" pitchFamily="18" charset="0"/>
              </a:rPr>
              <a:t>є</a:t>
            </a:r>
            <a:r>
              <a:rPr kumimoji="0" lang="uk-UA" sz="1800" b="0" i="0" u="none" strike="noStrike" kern="1200" cap="none" spc="0" normalizeH="0" baseline="0" noProof="0" dirty="0">
                <a:ln>
                  <a:noFill/>
                </a:ln>
                <a:solidFill>
                  <a:srgbClr val="A53010">
                    <a:lumMod val="75000"/>
                  </a:srgbClr>
                </a:solidFill>
                <a:effectLst/>
                <a:uLnTx/>
                <a:uFillTx/>
                <a:latin typeface="Times New Roman" panose="02020603050405020304" pitchFamily="18" charset="0"/>
                <a:cs typeface="Times New Roman" panose="02020603050405020304" pitchFamily="18" charset="0"/>
              </a:rPr>
              <a:t>:</a:t>
            </a:r>
          </a:p>
          <a:p>
            <a:pPr marL="342900" marR="0" lvl="0" indent="-342900" algn="just" defTabSz="457200" rtl="0" eaLnBrk="1" fontAlgn="auto" latinLnBrk="0" hangingPunct="1">
              <a:lnSpc>
                <a:spcPct val="100000"/>
              </a:lnSpc>
              <a:spcBef>
                <a:spcPts val="1000"/>
              </a:spcBef>
              <a:spcAft>
                <a:spcPts val="0"/>
              </a:spcAft>
              <a:buClr>
                <a:srgbClr val="A53010"/>
              </a:buClr>
              <a:buSzTx/>
              <a:buFont typeface="Wingdings 3" charset="2"/>
              <a:buChar char=""/>
              <a:tabLst/>
              <a:defRPr/>
            </a:pPr>
            <a:r>
              <a:rPr kumimoji="0" lang="uk-UA" sz="1800" b="0" i="0" u="none" strike="noStrike" kern="1200" cap="none" spc="0" normalizeH="0" baseline="0" noProof="0" dirty="0">
                <a:ln>
                  <a:noFill/>
                </a:ln>
                <a:solidFill>
                  <a:srgbClr val="A53010">
                    <a:lumMod val="75000"/>
                  </a:srgbClr>
                </a:solidFill>
                <a:effectLst/>
                <a:uLnTx/>
                <a:uFillTx/>
                <a:latin typeface="Times New Roman" panose="02020603050405020304" pitchFamily="18" charset="0"/>
                <a:cs typeface="Times New Roman" panose="02020603050405020304" pitchFamily="18" charset="0"/>
              </a:rPr>
              <a:t>формування у здобувачів освіти, майбутніх фахівців і професіоналів за професійним спрямуванням, навичок </a:t>
            </a:r>
            <a:r>
              <a:rPr kumimoji="0" lang="en-US" sz="1800" b="1" i="0" u="none" strike="noStrike" kern="1200" cap="none" spc="0" normalizeH="0" baseline="0" noProof="0" dirty="0">
                <a:ln>
                  <a:noFill/>
                </a:ln>
                <a:solidFill>
                  <a:srgbClr val="A53010">
                    <a:lumMod val="75000"/>
                  </a:srgbClr>
                </a:solidFill>
                <a:effectLst/>
                <a:uLnTx/>
                <a:uFillTx/>
                <a:latin typeface="Times New Roman" panose="02020603050405020304" pitchFamily="18" charset="0"/>
                <a:cs typeface="Times New Roman" panose="02020603050405020304" pitchFamily="18" charset="0"/>
              </a:rPr>
              <a:t>soft-skills </a:t>
            </a:r>
            <a:r>
              <a:rPr kumimoji="0" lang="uk-UA" sz="1800" b="1" i="0" u="none" strike="noStrike" kern="1200" cap="none" spc="0" normalizeH="0" baseline="0" noProof="0" dirty="0">
                <a:ln>
                  <a:noFill/>
                </a:ln>
                <a:solidFill>
                  <a:srgbClr val="A53010">
                    <a:lumMod val="75000"/>
                  </a:srgbClr>
                </a:solidFill>
                <a:effectLst/>
                <a:uLnTx/>
                <a:uFillTx/>
                <a:latin typeface="Times New Roman" panose="02020603050405020304" pitchFamily="18" charset="0"/>
                <a:cs typeface="Times New Roman" panose="02020603050405020304" pitchFamily="18" charset="0"/>
              </a:rPr>
              <a:t>громадян суспільства </a:t>
            </a:r>
            <a:r>
              <a:rPr kumimoji="0" lang="uk-UA" sz="1800" b="0" i="0" u="none" strike="noStrike" kern="1200" cap="none" spc="0" normalizeH="0" baseline="0" noProof="0" dirty="0">
                <a:ln>
                  <a:noFill/>
                </a:ln>
                <a:solidFill>
                  <a:srgbClr val="A53010">
                    <a:lumMod val="75000"/>
                  </a:srgbClr>
                </a:solidFill>
                <a:effectLst/>
                <a:uLnTx/>
                <a:uFillTx/>
                <a:latin typeface="Times New Roman" panose="02020603050405020304" pitchFamily="18" charset="0"/>
                <a:cs typeface="Times New Roman" panose="02020603050405020304" pitchFamily="18" charset="0"/>
              </a:rPr>
              <a:t>в частині облікової, фінансової, та їх соціальної-економічної адаптації у суспільстві;</a:t>
            </a:r>
          </a:p>
          <a:p>
            <a:pPr marL="342900" marR="0" lvl="0" indent="-342900" algn="just" defTabSz="457200" rtl="0" eaLnBrk="1" fontAlgn="auto" latinLnBrk="0" hangingPunct="1">
              <a:lnSpc>
                <a:spcPct val="100000"/>
              </a:lnSpc>
              <a:spcBef>
                <a:spcPts val="1000"/>
              </a:spcBef>
              <a:spcAft>
                <a:spcPts val="0"/>
              </a:spcAft>
              <a:buClr>
                <a:srgbClr val="A53010"/>
              </a:buClr>
              <a:buSzTx/>
              <a:buFont typeface="Wingdings 3" charset="2"/>
              <a:buChar char=""/>
              <a:tabLst/>
              <a:defRPr/>
            </a:pPr>
            <a:r>
              <a:rPr kumimoji="0" lang="uk-UA" sz="1800" b="0" i="0" u="none" strike="noStrike" kern="1200" cap="none" spc="0" normalizeH="0" baseline="0" noProof="0" dirty="0">
                <a:ln>
                  <a:noFill/>
                </a:ln>
                <a:solidFill>
                  <a:srgbClr val="A53010">
                    <a:lumMod val="75000"/>
                  </a:srgbClr>
                </a:solidFill>
                <a:effectLst/>
                <a:uLnTx/>
                <a:uFillTx/>
                <a:latin typeface="Times New Roman" panose="02020603050405020304" pitchFamily="18" charset="0"/>
                <a:cs typeface="Times New Roman" panose="02020603050405020304" pitchFamily="18" charset="0"/>
              </a:rPr>
              <a:t>побудова комунікацій з різноманітними фінансовими, економічними та соціальними інституціями суспільства на основі використання цифрових технологій;</a:t>
            </a:r>
          </a:p>
          <a:p>
            <a:pPr marL="342900" marR="0" lvl="0" indent="-342900" algn="just" defTabSz="457200" rtl="0" eaLnBrk="1" fontAlgn="auto" latinLnBrk="0" hangingPunct="1">
              <a:lnSpc>
                <a:spcPct val="100000"/>
              </a:lnSpc>
              <a:spcBef>
                <a:spcPts val="1000"/>
              </a:spcBef>
              <a:spcAft>
                <a:spcPts val="0"/>
              </a:spcAft>
              <a:buClr>
                <a:srgbClr val="A53010"/>
              </a:buClr>
              <a:buSzTx/>
              <a:buFont typeface="Wingdings 3" charset="2"/>
              <a:buChar char=""/>
              <a:tabLst/>
              <a:defRPr/>
            </a:pPr>
            <a:r>
              <a:rPr kumimoji="0" lang="uk-UA" sz="1800" b="0" i="0" u="none" strike="noStrike" kern="1200" cap="none" spc="0" normalizeH="0" baseline="0" noProof="0" dirty="0">
                <a:ln>
                  <a:noFill/>
                </a:ln>
                <a:solidFill>
                  <a:srgbClr val="A53010">
                    <a:lumMod val="75000"/>
                  </a:srgbClr>
                </a:solidFill>
                <a:effectLst/>
                <a:uLnTx/>
                <a:uFillTx/>
                <a:latin typeface="Times New Roman" panose="02020603050405020304" pitchFamily="18" charset="0"/>
                <a:cs typeface="Times New Roman" panose="02020603050405020304" pitchFamily="18" charset="0"/>
              </a:rPr>
              <a:t>ознайомлення здобувачів освіти із можливостями отримання доходів від майбутньої професійної діяльності</a:t>
            </a:r>
            <a:r>
              <a:rPr lang="uk-UA" dirty="0">
                <a:solidFill>
                  <a:srgbClr val="A53010">
                    <a:lumMod val="75000"/>
                  </a:srgbClr>
                </a:solidFill>
                <a:latin typeface="Times New Roman" panose="02020603050405020304" pitchFamily="18" charset="0"/>
                <a:cs typeface="Times New Roman" panose="02020603050405020304" pitchFamily="18" charset="0"/>
              </a:rPr>
              <a:t> та формування доходів сім'ї, </a:t>
            </a:r>
            <a:r>
              <a:rPr kumimoji="0" lang="uk-UA" sz="1800" b="0" i="0" u="none" strike="noStrike" kern="1200" cap="none" spc="0" normalizeH="0" baseline="0" noProof="0" dirty="0">
                <a:ln>
                  <a:noFill/>
                </a:ln>
                <a:solidFill>
                  <a:srgbClr val="A53010">
                    <a:lumMod val="75000"/>
                  </a:srgbClr>
                </a:solidFill>
                <a:effectLst/>
                <a:uLnTx/>
                <a:uFillTx/>
                <a:latin typeface="Times New Roman" panose="02020603050405020304" pitchFamily="18" charset="0"/>
                <a:cs typeface="Times New Roman" panose="02020603050405020304" pitchFamily="18" charset="0"/>
              </a:rPr>
              <a:t>необхідності сплати податків і формування їх соціальної відповідальності у суспільстві</a:t>
            </a:r>
            <a:r>
              <a:rPr lang="uk-UA" dirty="0">
                <a:solidFill>
                  <a:srgbClr val="A53010">
                    <a:lumMod val="75000"/>
                  </a:srgbClr>
                </a:solidFill>
                <a:latin typeface="Times New Roman" panose="02020603050405020304" pitchFamily="18" charset="0"/>
                <a:cs typeface="Times New Roman" panose="02020603050405020304" pitchFamily="18" charset="0"/>
              </a:rPr>
              <a:t>;</a:t>
            </a:r>
          </a:p>
          <a:p>
            <a:pPr marL="342900" marR="0" lvl="0" indent="-342900" algn="just" defTabSz="457200" rtl="0" eaLnBrk="1" fontAlgn="auto" latinLnBrk="0" hangingPunct="1">
              <a:lnSpc>
                <a:spcPct val="100000"/>
              </a:lnSpc>
              <a:spcBef>
                <a:spcPts val="1000"/>
              </a:spcBef>
              <a:spcAft>
                <a:spcPts val="0"/>
              </a:spcAft>
              <a:buClr>
                <a:srgbClr val="A53010"/>
              </a:buClr>
              <a:buSzTx/>
              <a:buFont typeface="Wingdings 3" charset="2"/>
              <a:buChar char=""/>
              <a:tabLst/>
              <a:defRPr/>
            </a:pPr>
            <a:r>
              <a:rPr lang="uk-UA" dirty="0">
                <a:solidFill>
                  <a:srgbClr val="A53010">
                    <a:lumMod val="75000"/>
                  </a:srgbClr>
                </a:solidFill>
                <a:latin typeface="Times New Roman" panose="02020603050405020304" pitchFamily="18" charset="0"/>
                <a:cs typeface="Times New Roman" panose="02020603050405020304" pitchFamily="18" charset="0"/>
              </a:rPr>
              <a:t>консультування майбутніх фахівців щодо оптимальних варіантів започаткування і провадження бізнесу за професійним спрямуванням;</a:t>
            </a:r>
          </a:p>
          <a:p>
            <a:pPr marL="342900" marR="0" lvl="0" indent="-342900" algn="just" defTabSz="457200" rtl="0" eaLnBrk="1" fontAlgn="auto" latinLnBrk="0" hangingPunct="1">
              <a:lnSpc>
                <a:spcPct val="100000"/>
              </a:lnSpc>
              <a:spcBef>
                <a:spcPts val="1000"/>
              </a:spcBef>
              <a:spcAft>
                <a:spcPts val="0"/>
              </a:spcAft>
              <a:buClr>
                <a:srgbClr val="A53010"/>
              </a:buClr>
              <a:buSzTx/>
              <a:buFont typeface="Wingdings 3" charset="2"/>
              <a:buChar char=""/>
              <a:tabLst/>
              <a:defRPr/>
            </a:pPr>
            <a:r>
              <a:rPr lang="uk-UA" dirty="0">
                <a:latin typeface="Times New Roman" panose="02020603050405020304" pitchFamily="18" charset="0"/>
                <a:cs typeface="Times New Roman" panose="02020603050405020304" pitchFamily="18" charset="0"/>
              </a:rPr>
              <a:t>поглиблення навиків у в</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изначенні інформаційних потреби користувачів облікової інформації в управлінні підприємством, надання консультацій суб’єктам господарювання щодо облікової інформації;</a:t>
            </a:r>
          </a:p>
          <a:p>
            <a:pPr marL="342900" marR="0" lvl="0" indent="-342900" algn="just" defTabSz="457200" rtl="0" eaLnBrk="1" fontAlgn="auto" latinLnBrk="0" hangingPunct="1">
              <a:lnSpc>
                <a:spcPct val="100000"/>
              </a:lnSpc>
              <a:spcBef>
                <a:spcPts val="1000"/>
              </a:spcBef>
              <a:spcAft>
                <a:spcPts val="0"/>
              </a:spcAft>
              <a:buClr>
                <a:srgbClr val="A53010"/>
              </a:buClr>
              <a:buSzTx/>
              <a:buFont typeface="Wingdings 3" charset="2"/>
              <a:buChar char=""/>
              <a:tabLst/>
              <a:defRPr/>
            </a:pPr>
            <a:r>
              <a:rPr lang="uk-UA" sz="1800" dirty="0">
                <a:effectLst/>
                <a:latin typeface="Times New Roman" panose="02020603050405020304" pitchFamily="18" charset="0"/>
                <a:ea typeface="Calibri" panose="020F0502020204030204" pitchFamily="34" charset="0"/>
              </a:rPr>
              <a:t>обґрунтовування вибору оптимальної системи оподаткування діяльності суб’єкта господарювання на підставі діючого податкового </a:t>
            </a:r>
            <a:r>
              <a:rPr lang="uk-UA" sz="1800" dirty="0" smtClean="0">
                <a:effectLst/>
                <a:latin typeface="Times New Roman" panose="02020603050405020304" pitchFamily="18" charset="0"/>
                <a:ea typeface="Calibri" panose="020F0502020204030204" pitchFamily="34" charset="0"/>
              </a:rPr>
              <a:t>законодавства</a:t>
            </a:r>
            <a:r>
              <a:rPr lang="uk-UA" dirty="0" smtClean="0">
                <a:latin typeface="Times New Roman" panose="02020603050405020304" pitchFamily="18" charset="0"/>
                <a:ea typeface="Calibri" panose="020F0502020204030204" pitchFamily="34" charset="0"/>
              </a:rPr>
              <a:t>;</a:t>
            </a:r>
          </a:p>
          <a:p>
            <a:pPr marL="342900" marR="0" lvl="0" indent="-342900" algn="just" defTabSz="457200" rtl="0" eaLnBrk="1" fontAlgn="auto" latinLnBrk="0" hangingPunct="1">
              <a:lnSpc>
                <a:spcPct val="100000"/>
              </a:lnSpc>
              <a:spcBef>
                <a:spcPts val="1000"/>
              </a:spcBef>
              <a:spcAft>
                <a:spcPts val="0"/>
              </a:spcAft>
              <a:buClr>
                <a:srgbClr val="A53010"/>
              </a:buClr>
              <a:buSzTx/>
              <a:buFont typeface="Wingdings 3" charset="2"/>
              <a:buChar char=""/>
              <a:tabLst/>
              <a:defRPr/>
            </a:pPr>
            <a:r>
              <a:rPr lang="uk-UA" dirty="0" smtClean="0">
                <a:latin typeface="Times New Roman" panose="02020603050405020304" pitchFamily="18" charset="0"/>
                <a:cs typeface="Times New Roman" panose="02020603050405020304" pitchFamily="18" charset="0"/>
              </a:rPr>
              <a:t>реалізація внутрішньо університетської мобільності  здобувачів освіти для </a:t>
            </a:r>
            <a:r>
              <a:rPr lang="uk-UA" dirty="0">
                <a:latin typeface="Times New Roman" pitchFamily="18" charset="0"/>
                <a:cs typeface="Times New Roman" pitchFamily="18" charset="0"/>
              </a:rPr>
              <a:t>визнання результатів </a:t>
            </a:r>
            <a:r>
              <a:rPr lang="ru-RU" dirty="0" err="1" smtClean="0">
                <a:latin typeface="Times New Roman" pitchFamily="18" charset="0"/>
                <a:cs typeface="Times New Roman" pitchFamily="18" charset="0"/>
              </a:rPr>
              <a:t>навчання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отриманих</a:t>
            </a:r>
            <a:r>
              <a:rPr lang="ru-RU" dirty="0">
                <a:latin typeface="Times New Roman" pitchFamily="18" charset="0"/>
                <a:cs typeface="Times New Roman" pitchFamily="18" charset="0"/>
              </a:rPr>
              <a:t> </a:t>
            </a:r>
            <a:r>
              <a:rPr lang="ru-RU" dirty="0" smtClean="0">
                <a:latin typeface="Times New Roman" pitchFamily="18" charset="0"/>
                <a:cs typeface="Times New Roman" pitchFamily="18" charset="0"/>
              </a:rPr>
              <a:t>на </a:t>
            </a:r>
            <a:r>
              <a:rPr lang="ru-RU" dirty="0" err="1" smtClean="0">
                <a:latin typeface="Times New Roman" pitchFamily="18" charset="0"/>
                <a:cs typeface="Times New Roman" pitchFamily="18" charset="0"/>
              </a:rPr>
              <a:t>інших</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освітніх програмах.</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2198897"/>
      </p:ext>
    </p:extLst>
  </p:cSld>
  <p:clrMapOvr>
    <a:masterClrMapping/>
  </p:clrMapOvr>
  <p:transition spd="slow" advTm="1000">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623E0042-5C9A-9C0F-4B4B-4D5872CF14D1}"/>
              </a:ext>
            </a:extLst>
          </p:cNvPr>
          <p:cNvSpPr>
            <a:spLocks noGrp="1"/>
          </p:cNvSpPr>
          <p:nvPr>
            <p:ph type="title"/>
          </p:nvPr>
        </p:nvSpPr>
        <p:spPr>
          <a:xfrm>
            <a:off x="568960" y="609600"/>
            <a:ext cx="11490960" cy="640080"/>
          </a:xfrm>
        </p:spPr>
        <p:txBody>
          <a:bodyPr>
            <a:noAutofit/>
          </a:bodyPr>
          <a:lstStyle/>
          <a:p>
            <a:pPr algn="ctr"/>
            <a:r>
              <a:rPr lang="uk-UA" sz="2000" b="1" dirty="0">
                <a:solidFill>
                  <a:schemeClr val="accent1">
                    <a:lumMod val="75000"/>
                  </a:schemeClr>
                </a:solidFill>
                <a:latin typeface="Times New Roman" panose="02020603050405020304" pitchFamily="18" charset="0"/>
                <a:cs typeface="Times New Roman" panose="02020603050405020304" pitchFamily="18" charset="0"/>
              </a:rPr>
              <a:t>Учасниками навчального тренінг-курсу можуть бути здобувачі освіти різних спеціальностей і освітніх рівнів (бакалаври, магістри, аспіранти), які вбачають необхідність отримання навичок обліково-фінансової адаптації в суспільстві</a:t>
            </a:r>
            <a:r>
              <a:rPr lang="uk-UA" sz="2000" dirty="0">
                <a:solidFill>
                  <a:schemeClr val="accent1">
                    <a:lumMod val="75000"/>
                  </a:schemeClr>
                </a:solidFill>
                <a:latin typeface="Times New Roman" panose="02020603050405020304" pitchFamily="18" charset="0"/>
                <a:cs typeface="Times New Roman" panose="02020603050405020304" pitchFamily="18" charset="0"/>
              </a:rPr>
              <a:t/>
            </a:r>
            <a:br>
              <a:rPr lang="uk-UA" sz="2000" dirty="0">
                <a:solidFill>
                  <a:schemeClr val="accent1">
                    <a:lumMod val="75000"/>
                  </a:schemeClr>
                </a:solidFill>
                <a:latin typeface="Times New Roman" panose="02020603050405020304" pitchFamily="18" charset="0"/>
                <a:cs typeface="Times New Roman" panose="02020603050405020304" pitchFamily="18" charset="0"/>
              </a:rPr>
            </a:br>
            <a:endParaRPr lang="x-none" sz="2000"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3" name="Місце для тексту 2">
            <a:extLst>
              <a:ext uri="{FF2B5EF4-FFF2-40B4-BE49-F238E27FC236}">
                <a16:creationId xmlns="" xmlns:a16="http://schemas.microsoft.com/office/drawing/2014/main" id="{C21C017E-4412-C268-2ED0-CA5DD327C05E}"/>
              </a:ext>
            </a:extLst>
          </p:cNvPr>
          <p:cNvSpPr>
            <a:spLocks noGrp="1"/>
          </p:cNvSpPr>
          <p:nvPr>
            <p:ph type="body" idx="1"/>
          </p:nvPr>
        </p:nvSpPr>
        <p:spPr>
          <a:xfrm>
            <a:off x="2235200" y="1595120"/>
            <a:ext cx="9269411" cy="4314790"/>
          </a:xfrm>
        </p:spPr>
        <p:txBody>
          <a:bodyPr>
            <a:normAutofit/>
          </a:bodyPr>
          <a:lstStyle/>
          <a:p>
            <a:r>
              <a:rPr lang="uk-UA" dirty="0">
                <a:solidFill>
                  <a:schemeClr val="tx1"/>
                </a:solidFill>
                <a:latin typeface="Times New Roman" panose="02020603050405020304" pitchFamily="18" charset="0"/>
                <a:cs typeface="Times New Roman" panose="02020603050405020304" pitchFamily="18" charset="0"/>
              </a:rPr>
              <a:t>Реалізація тренінг-курсу планується у такій послідовності:</a:t>
            </a:r>
          </a:p>
          <a:p>
            <a:pPr marL="342900" indent="-342900">
              <a:buAutoNum type="arabicPeriod"/>
            </a:pPr>
            <a:r>
              <a:rPr lang="uk-UA" dirty="0" smtClean="0">
                <a:solidFill>
                  <a:schemeClr val="tx1"/>
                </a:solidFill>
                <a:latin typeface="Times New Roman" panose="02020603050405020304" pitchFamily="18" charset="0"/>
                <a:cs typeface="Times New Roman" panose="02020603050405020304" pitchFamily="18" charset="0"/>
              </a:rPr>
              <a:t>Реєстрація </a:t>
            </a:r>
            <a:r>
              <a:rPr lang="uk-UA" dirty="0">
                <a:solidFill>
                  <a:schemeClr val="tx1"/>
                </a:solidFill>
                <a:latin typeface="Times New Roman" panose="02020603050405020304" pitchFamily="18" charset="0"/>
                <a:cs typeface="Times New Roman" panose="02020603050405020304" pitchFamily="18" charset="0"/>
              </a:rPr>
              <a:t>учасників </a:t>
            </a:r>
            <a:r>
              <a:rPr lang="uk-UA" dirty="0" smtClean="0">
                <a:solidFill>
                  <a:schemeClr val="tx1"/>
                </a:solidFill>
                <a:latin typeface="Times New Roman" panose="02020603050405020304" pitchFamily="18" charset="0"/>
                <a:cs typeface="Times New Roman" panose="02020603050405020304" pitchFamily="18" charset="0"/>
              </a:rPr>
              <a:t>(</a:t>
            </a:r>
            <a:r>
              <a:rPr lang="uk-UA" dirty="0">
                <a:solidFill>
                  <a:schemeClr val="tx1"/>
                </a:solidFill>
                <a:latin typeface="Times New Roman" panose="02020603050405020304" pitchFamily="18" charset="0"/>
                <a:cs typeface="Times New Roman" panose="02020603050405020304" pitchFamily="18" charset="0"/>
              </a:rPr>
              <a:t>заповнення </a:t>
            </a:r>
            <a:r>
              <a:rPr lang="uk-UA" dirty="0" smtClean="0">
                <a:solidFill>
                  <a:schemeClr val="tx1"/>
                </a:solidFill>
                <a:latin typeface="Times New Roman" panose="02020603050405020304" pitchFamily="18" charset="0"/>
                <a:cs typeface="Times New Roman" panose="02020603050405020304" pitchFamily="18" charset="0"/>
              </a:rPr>
              <a:t>анкети </a:t>
            </a:r>
            <a:r>
              <a:rPr lang="en-US" dirty="0">
                <a:solidFill>
                  <a:schemeClr val="tx1"/>
                </a:solidFill>
                <a:latin typeface="Times New Roman" panose="02020603050405020304" pitchFamily="18" charset="0"/>
                <a:cs typeface="Times New Roman" panose="02020603050405020304" pitchFamily="18" charset="0"/>
                <a:hlinkClick r:id="rId2"/>
              </a:rPr>
              <a:t>https://</a:t>
            </a:r>
            <a:r>
              <a:rPr lang="en-US" dirty="0" smtClean="0">
                <a:solidFill>
                  <a:schemeClr val="tx1"/>
                </a:solidFill>
                <a:latin typeface="Times New Roman" panose="02020603050405020304" pitchFamily="18" charset="0"/>
                <a:cs typeface="Times New Roman" panose="02020603050405020304" pitchFamily="18" charset="0"/>
                <a:hlinkClick r:id="rId2"/>
              </a:rPr>
              <a:t>forms.gle/KpRHhBigYbZ9Zi9t6</a:t>
            </a:r>
            <a:endParaRPr lang="uk-UA" dirty="0" smtClean="0">
              <a:solidFill>
                <a:schemeClr val="tx1"/>
              </a:solidFill>
              <a:latin typeface="Times New Roman" panose="02020603050405020304" pitchFamily="18" charset="0"/>
              <a:cs typeface="Times New Roman" panose="02020603050405020304" pitchFamily="18" charset="0"/>
            </a:endParaRPr>
          </a:p>
          <a:p>
            <a:pPr marL="342900" indent="-342900">
              <a:buAutoNum type="arabicPeriod"/>
            </a:pPr>
            <a:r>
              <a:rPr lang="en-US" dirty="0" smtClean="0">
                <a:solidFill>
                  <a:schemeClr val="tx1"/>
                </a:solidFill>
                <a:latin typeface="Times New Roman" panose="02020603050405020304" pitchFamily="18" charset="0"/>
                <a:cs typeface="Times New Roman" panose="02020603050405020304" pitchFamily="18" charset="0"/>
              </a:rPr>
              <a:t>2</a:t>
            </a:r>
            <a:r>
              <a:rPr lang="uk-UA" dirty="0">
                <a:solidFill>
                  <a:schemeClr val="tx1"/>
                </a:solidFill>
                <a:latin typeface="Times New Roman" panose="02020603050405020304" pitchFamily="18" charset="0"/>
                <a:cs typeface="Times New Roman" panose="02020603050405020304" pitchFamily="18" charset="0"/>
              </a:rPr>
              <a:t>.</a:t>
            </a:r>
            <a:r>
              <a:rPr lang="en-US" dirty="0">
                <a:solidFill>
                  <a:schemeClr val="tx1"/>
                </a:solidFill>
                <a:latin typeface="Times New Roman" panose="02020603050405020304" pitchFamily="18" charset="0"/>
                <a:cs typeface="Times New Roman" panose="02020603050405020304" pitchFamily="18" charset="0"/>
              </a:rPr>
              <a:t> </a:t>
            </a:r>
            <a:r>
              <a:rPr lang="uk-UA" dirty="0">
                <a:solidFill>
                  <a:schemeClr val="tx1"/>
                </a:solidFill>
                <a:latin typeface="Times New Roman" panose="02020603050405020304" pitchFamily="18" charset="0"/>
                <a:cs typeface="Times New Roman" panose="02020603050405020304" pitchFamily="18" charset="0"/>
              </a:rPr>
              <a:t>Прослухання відповідних тем </a:t>
            </a:r>
            <a:r>
              <a:rPr lang="uk-UA" dirty="0" smtClean="0">
                <a:solidFill>
                  <a:schemeClr val="tx1"/>
                </a:solidFill>
                <a:latin typeface="Times New Roman" panose="02020603050405020304" pitchFamily="18" charset="0"/>
                <a:cs typeface="Times New Roman" panose="02020603050405020304" pitchFamily="18" charset="0"/>
              </a:rPr>
              <a:t>згідно з програмою із </a:t>
            </a:r>
            <a:r>
              <a:rPr lang="uk-UA" dirty="0">
                <a:solidFill>
                  <a:schemeClr val="tx1"/>
                </a:solidFill>
                <a:latin typeface="Times New Roman" panose="02020603050405020304" pitchFamily="18" charset="0"/>
                <a:cs typeface="Times New Roman" panose="02020603050405020304" pitchFamily="18" charset="0"/>
              </a:rPr>
              <a:t>обговоренням практичних ситуацій </a:t>
            </a:r>
            <a:r>
              <a:rPr lang="uk-UA" dirty="0" smtClean="0">
                <a:solidFill>
                  <a:schemeClr val="tx1"/>
                </a:solidFill>
                <a:latin typeface="Times New Roman" panose="02020603050405020304" pitchFamily="18" charset="0"/>
                <a:cs typeface="Times New Roman" panose="02020603050405020304" pitchFamily="18" charset="0"/>
              </a:rPr>
              <a:t>(2</a:t>
            </a:r>
            <a:r>
              <a:rPr lang="uk-UA" dirty="0" smtClean="0">
                <a:solidFill>
                  <a:schemeClr val="tx1"/>
                </a:solidFill>
                <a:highlight>
                  <a:srgbClr val="FFFF00"/>
                </a:highlight>
                <a:latin typeface="Times New Roman" panose="02020603050405020304" pitchFamily="18" charset="0"/>
                <a:cs typeface="Times New Roman" panose="02020603050405020304" pitchFamily="18" charset="0"/>
              </a:rPr>
              <a:t>0 </a:t>
            </a:r>
            <a:r>
              <a:rPr lang="uk-UA" dirty="0">
                <a:solidFill>
                  <a:schemeClr val="tx1"/>
                </a:solidFill>
                <a:highlight>
                  <a:srgbClr val="FFFF00"/>
                </a:highlight>
                <a:latin typeface="Times New Roman" panose="02020603050405020304" pitchFamily="18" charset="0"/>
                <a:cs typeface="Times New Roman" panose="02020603050405020304" pitchFamily="18" charset="0"/>
              </a:rPr>
              <a:t>год)</a:t>
            </a:r>
          </a:p>
          <a:p>
            <a:r>
              <a:rPr lang="uk-UA" dirty="0" smtClean="0">
                <a:solidFill>
                  <a:schemeClr val="tx1"/>
                </a:solidFill>
                <a:highlight>
                  <a:srgbClr val="FFFF00"/>
                </a:highlight>
                <a:latin typeface="Times New Roman" panose="02020603050405020304" pitchFamily="18" charset="0"/>
                <a:cs typeface="Times New Roman" panose="02020603050405020304" pitchFamily="18" charset="0"/>
              </a:rPr>
              <a:t>3. </a:t>
            </a:r>
            <a:r>
              <a:rPr lang="uk-UA" dirty="0">
                <a:solidFill>
                  <a:schemeClr val="tx1"/>
                </a:solidFill>
                <a:highlight>
                  <a:srgbClr val="FFFF00"/>
                </a:highlight>
                <a:latin typeface="Times New Roman" panose="02020603050405020304" pitchFamily="18" charset="0"/>
                <a:cs typeface="Times New Roman" panose="02020603050405020304" pitchFamily="18" charset="0"/>
              </a:rPr>
              <a:t>Отримання сертифікату про участь у тренінг-курсі з можливістю подальшого використання його як елемента неформальної освіти за окремими освітніми компонентами освітньої програми. </a:t>
            </a:r>
          </a:p>
          <a:p>
            <a:r>
              <a:rPr lang="uk-UA" dirty="0">
                <a:solidFill>
                  <a:schemeClr val="tx1"/>
                </a:solidFill>
                <a:highlight>
                  <a:srgbClr val="FFFF00"/>
                </a:highlight>
                <a:latin typeface="Times New Roman" panose="02020603050405020304" pitchFamily="18" charset="0"/>
                <a:cs typeface="Times New Roman" panose="02020603050405020304" pitchFamily="18" charset="0"/>
              </a:rPr>
              <a:t>4</a:t>
            </a:r>
            <a:r>
              <a:rPr lang="uk-UA" dirty="0" smtClean="0">
                <a:solidFill>
                  <a:schemeClr val="tx1"/>
                </a:solidFill>
                <a:highlight>
                  <a:srgbClr val="FFFF00"/>
                </a:highlight>
                <a:latin typeface="Times New Roman" panose="02020603050405020304" pitchFamily="18" charset="0"/>
                <a:cs typeface="Times New Roman" panose="02020603050405020304" pitchFamily="18" charset="0"/>
              </a:rPr>
              <a:t>. </a:t>
            </a:r>
            <a:r>
              <a:rPr lang="uk-UA" dirty="0">
                <a:solidFill>
                  <a:schemeClr val="tx1"/>
                </a:solidFill>
                <a:highlight>
                  <a:srgbClr val="FFFF00"/>
                </a:highlight>
                <a:latin typeface="Times New Roman" panose="02020603050405020304" pitchFamily="18" charset="0"/>
                <a:cs typeface="Times New Roman" panose="02020603050405020304" pitchFamily="18" charset="0"/>
              </a:rPr>
              <a:t>Можливість включення інформації про участь здобувачів освіти у такому проекті відповідної ОП до звіту самооцінки </a:t>
            </a:r>
          </a:p>
          <a:p>
            <a:r>
              <a:rPr lang="uk-UA" dirty="0">
                <a:highlight>
                  <a:srgbClr val="FFFF00"/>
                </a:highlight>
                <a:latin typeface="Times New Roman" panose="02020603050405020304" pitchFamily="18" charset="0"/>
                <a:cs typeface="Times New Roman" panose="02020603050405020304" pitchFamily="18" charset="0"/>
              </a:rPr>
              <a:t>(</a:t>
            </a:r>
            <a:r>
              <a:rPr lang="uk-UA" sz="1400" b="1" i="1" kern="100" dirty="0">
                <a:solidFill>
                  <a:schemeClr val="tx1"/>
                </a:solidFill>
                <a:effectLst/>
                <a:latin typeface="Times New Roman" panose="02020603050405020304" pitchFamily="18" charset="0"/>
                <a:ea typeface="Georgia-Bold"/>
                <a:cs typeface="Times New Roman" panose="02020603050405020304" pitchFamily="18" charset="0"/>
              </a:rPr>
              <a:t>2.6 Продемонструйте, що ОП дозволяє забезпечити набуття здобувачами вищої освіти соціальних навичок (</a:t>
            </a:r>
            <a:r>
              <a:rPr lang="uk-UA" sz="1400" b="1" i="1" kern="100" dirty="0" err="1">
                <a:solidFill>
                  <a:schemeClr val="tx1"/>
                </a:solidFill>
                <a:effectLst/>
                <a:latin typeface="Times New Roman" panose="02020603050405020304" pitchFamily="18" charset="0"/>
                <a:ea typeface="Georgia-Bold"/>
                <a:cs typeface="Times New Roman" panose="02020603050405020304" pitchFamily="18" charset="0"/>
              </a:rPr>
              <a:t>soft</a:t>
            </a:r>
            <a:r>
              <a:rPr lang="uk-UA" sz="1400" b="1" i="1" kern="100" dirty="0">
                <a:solidFill>
                  <a:schemeClr val="tx1"/>
                </a:solidFill>
                <a:effectLst/>
                <a:latin typeface="Times New Roman" panose="02020603050405020304" pitchFamily="18" charset="0"/>
                <a:ea typeface="Georgia-Bold"/>
                <a:cs typeface="Times New Roman" panose="02020603050405020304" pitchFamily="18" charset="0"/>
              </a:rPr>
              <a:t> </a:t>
            </a:r>
            <a:r>
              <a:rPr lang="uk-UA" sz="1400" b="1" i="1" kern="100" dirty="0" err="1">
                <a:solidFill>
                  <a:schemeClr val="tx1"/>
                </a:solidFill>
                <a:effectLst/>
                <a:latin typeface="Times New Roman" panose="02020603050405020304" pitchFamily="18" charset="0"/>
                <a:ea typeface="Georgia-Bold"/>
                <a:cs typeface="Times New Roman" panose="02020603050405020304" pitchFamily="18" charset="0"/>
              </a:rPr>
              <a:t>skills</a:t>
            </a:r>
            <a:r>
              <a:rPr lang="uk-UA" sz="1400" b="1" i="1" kern="100" dirty="0">
                <a:solidFill>
                  <a:schemeClr val="tx1"/>
                </a:solidFill>
                <a:effectLst/>
                <a:latin typeface="Times New Roman" panose="02020603050405020304" pitchFamily="18" charset="0"/>
                <a:ea typeface="Georgia-Bold"/>
                <a:cs typeface="Times New Roman" panose="02020603050405020304" pitchFamily="18" charset="0"/>
              </a:rPr>
              <a:t>) упродовж періоду навчання, які відповідають цілям та результатам навчання ОП результатам навчання ОП) , а також до критерію 7</a:t>
            </a:r>
            <a:r>
              <a:rPr lang="uk-UA" sz="1400" b="1" kern="100" dirty="0">
                <a:effectLst/>
                <a:latin typeface="Times New Roman" panose="02020603050405020304" pitchFamily="18" charset="0"/>
                <a:ea typeface="Georgia-Bold"/>
                <a:cs typeface="Times New Roman" panose="02020603050405020304" pitchFamily="18" charset="0"/>
              </a:rPr>
              <a:t>)</a:t>
            </a:r>
            <a:endParaRPr lang="x-none" sz="1400" dirty="0">
              <a:highlight>
                <a:srgbClr val="FFFF00"/>
              </a:highligh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5925639"/>
      </p:ext>
    </p:extLst>
  </p:cSld>
  <p:clrMapOvr>
    <a:masterClrMapping/>
  </p:clrMapOvr>
  <p:transition spd="slow" advTm="1000">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6F747758-C7C6-1EE2-0252-CEA009CFA3A3}"/>
              </a:ext>
            </a:extLst>
          </p:cNvPr>
          <p:cNvSpPr>
            <a:spLocks noGrp="1"/>
          </p:cNvSpPr>
          <p:nvPr>
            <p:ph type="title"/>
          </p:nvPr>
        </p:nvSpPr>
        <p:spPr>
          <a:xfrm>
            <a:off x="486888" y="116110"/>
            <a:ext cx="11017723" cy="5857970"/>
          </a:xfrm>
        </p:spPr>
        <p:txBody>
          <a:bodyPr>
            <a:normAutofit/>
          </a:bodyPr>
          <a:lstStyle/>
          <a:p>
            <a:pPr algn="ctr"/>
            <a:r>
              <a:rPr lang="uk-UA" sz="2000" dirty="0"/>
              <a:t>Програма тренінг-курсу </a:t>
            </a:r>
            <a:r>
              <a:rPr lang="uk-UA" sz="2000" b="1" dirty="0"/>
              <a:t>Школа особистої економіки</a:t>
            </a:r>
            <a:r>
              <a:rPr lang="uk-UA" sz="2000" dirty="0"/>
              <a:t/>
            </a:r>
            <a:br>
              <a:rPr lang="uk-UA" sz="2000" dirty="0"/>
            </a:br>
            <a:r>
              <a:rPr lang="uk-UA" sz="2000" dirty="0"/>
              <a:t> </a:t>
            </a:r>
            <a:br>
              <a:rPr lang="uk-UA" sz="2000" dirty="0"/>
            </a:br>
            <a:r>
              <a:rPr lang="uk-UA" sz="2000" dirty="0"/>
              <a:t/>
            </a:r>
            <a:br>
              <a:rPr lang="uk-UA" sz="2000" dirty="0"/>
            </a:br>
            <a:endParaRPr lang="x-none" sz="2000" dirty="0"/>
          </a:p>
        </p:txBody>
      </p:sp>
      <p:graphicFrame>
        <p:nvGraphicFramePr>
          <p:cNvPr id="3" name="Таблиця 3">
            <a:extLst>
              <a:ext uri="{FF2B5EF4-FFF2-40B4-BE49-F238E27FC236}">
                <a16:creationId xmlns="" xmlns:a16="http://schemas.microsoft.com/office/drawing/2014/main" id="{2E75BC0B-85F3-2D94-E46E-F21B9BCB5F44}"/>
              </a:ext>
            </a:extLst>
          </p:cNvPr>
          <p:cNvGraphicFramePr>
            <a:graphicFrameLocks noGrp="1"/>
          </p:cNvGraphicFramePr>
          <p:nvPr>
            <p:extLst>
              <p:ext uri="{D42A27DB-BD31-4B8C-83A1-F6EECF244321}">
                <p14:modId xmlns:p14="http://schemas.microsoft.com/office/powerpoint/2010/main" val="2921611197"/>
              </p:ext>
            </p:extLst>
          </p:nvPr>
        </p:nvGraphicFramePr>
        <p:xfrm>
          <a:off x="853439" y="491818"/>
          <a:ext cx="10651170" cy="6875748"/>
        </p:xfrm>
        <a:graphic>
          <a:graphicData uri="http://schemas.openxmlformats.org/drawingml/2006/table">
            <a:tbl>
              <a:tblPr firstRow="1" bandRow="1">
                <a:tableStyleId>{5C22544A-7EE6-4342-B048-85BDC9FD1C3A}</a:tableStyleId>
              </a:tblPr>
              <a:tblGrid>
                <a:gridCol w="1298918">
                  <a:extLst>
                    <a:ext uri="{9D8B030D-6E8A-4147-A177-3AD203B41FA5}">
                      <a16:colId xmlns="" xmlns:a16="http://schemas.microsoft.com/office/drawing/2014/main" val="1983461821"/>
                    </a:ext>
                  </a:extLst>
                </a:gridCol>
                <a:gridCol w="7914491">
                  <a:extLst>
                    <a:ext uri="{9D8B030D-6E8A-4147-A177-3AD203B41FA5}">
                      <a16:colId xmlns="" xmlns:a16="http://schemas.microsoft.com/office/drawing/2014/main" val="3390717937"/>
                    </a:ext>
                  </a:extLst>
                </a:gridCol>
                <a:gridCol w="1437761">
                  <a:extLst>
                    <a:ext uri="{9D8B030D-6E8A-4147-A177-3AD203B41FA5}">
                      <a16:colId xmlns="" xmlns:a16="http://schemas.microsoft.com/office/drawing/2014/main" val="1674257190"/>
                    </a:ext>
                  </a:extLst>
                </a:gridCol>
              </a:tblGrid>
              <a:tr h="503756">
                <a:tc>
                  <a:txBody>
                    <a:bodyPr/>
                    <a:lstStyle/>
                    <a:p>
                      <a:r>
                        <a:rPr lang="uk-UA" sz="1200" dirty="0"/>
                        <a:t>Тема</a:t>
                      </a:r>
                      <a:endParaRPr lang="x-none" sz="1200" dirty="0"/>
                    </a:p>
                  </a:txBody>
                  <a:tcPr/>
                </a:tc>
                <a:tc>
                  <a:txBody>
                    <a:bodyPr/>
                    <a:lstStyle/>
                    <a:p>
                      <a:r>
                        <a:rPr lang="uk-UA" sz="1200" dirty="0"/>
                        <a:t>Питання, що розглядаються в межах теми</a:t>
                      </a:r>
                      <a:endParaRPr lang="x-none" sz="1200" dirty="0"/>
                    </a:p>
                  </a:txBody>
                  <a:tcPr/>
                </a:tc>
                <a:tc>
                  <a:txBody>
                    <a:bodyPr/>
                    <a:lstStyle/>
                    <a:p>
                      <a:r>
                        <a:rPr lang="uk-UA" sz="1200" dirty="0"/>
                        <a:t>Аудиторна робота</a:t>
                      </a:r>
                      <a:endParaRPr lang="x-none" sz="1200" dirty="0"/>
                    </a:p>
                  </a:txBody>
                  <a:tcPr/>
                </a:tc>
                <a:extLst>
                  <a:ext uri="{0D108BD9-81ED-4DB2-BD59-A6C34878D82A}">
                    <a16:rowId xmlns="" xmlns:a16="http://schemas.microsoft.com/office/drawing/2014/main" val="3614763180"/>
                  </a:ext>
                </a:extLst>
              </a:tr>
              <a:tr h="1210969">
                <a:tc>
                  <a:txBody>
                    <a:bodyPr/>
                    <a:lstStyle/>
                    <a:p>
                      <a:pPr marL="228600" indent="-228600">
                        <a:buAutoNum type="arabicPeriod"/>
                      </a:pPr>
                      <a:r>
                        <a:rPr lang="uk-UA" sz="1200" dirty="0"/>
                        <a:t>Я – найманий працівник </a:t>
                      </a:r>
                    </a:p>
                    <a:p>
                      <a:pPr marL="0" indent="0">
                        <a:buNone/>
                      </a:pPr>
                      <a:endParaRPr lang="uk-UA" sz="1200" dirty="0"/>
                    </a:p>
                    <a:p>
                      <a:pPr marL="0" indent="0" algn="ctr">
                        <a:buNone/>
                      </a:pPr>
                      <a:r>
                        <a:rPr lang="uk-UA" sz="1000" i="1" dirty="0"/>
                        <a:t>(два дні по одному заняттю)</a:t>
                      </a:r>
                      <a:endParaRPr lang="x-none" sz="1000" i="1" dirty="0"/>
                    </a:p>
                  </a:txBody>
                  <a:tcPr/>
                </a:tc>
                <a:tc>
                  <a:txBody>
                    <a:bodyPr/>
                    <a:lstStyle/>
                    <a:p>
                      <a:pPr marL="228600" indent="-228600">
                        <a:buAutoNum type="arabicPeriod"/>
                      </a:pPr>
                      <a:r>
                        <a:rPr lang="uk-UA" sz="1200" dirty="0"/>
                        <a:t>Офіційне працевлаштування особи, відділ кадрів, повідомлення в податкову.</a:t>
                      </a:r>
                    </a:p>
                    <a:p>
                      <a:pPr marL="228600" indent="-228600">
                        <a:buAutoNum type="arabicPeriod"/>
                      </a:pPr>
                      <a:r>
                        <a:rPr lang="uk-UA" sz="1200" dirty="0"/>
                        <a:t>Що таке заробітна плата, погодинна і відрядна заробітна плати.</a:t>
                      </a:r>
                    </a:p>
                    <a:p>
                      <a:pPr marL="0" indent="0">
                        <a:buNone/>
                      </a:pPr>
                      <a:r>
                        <a:rPr lang="uk-UA" sz="1200" dirty="0"/>
                        <a:t>Мінімальна заробітна плата.</a:t>
                      </a:r>
                    </a:p>
                    <a:p>
                      <a:pPr marL="0" indent="0">
                        <a:buNone/>
                      </a:pPr>
                      <a:r>
                        <a:rPr lang="uk-UA" sz="1200" dirty="0"/>
                        <a:t>3. Основна і додаткова (відпустки, оплата лікарняних).</a:t>
                      </a:r>
                    </a:p>
                    <a:p>
                      <a:pPr marL="0" indent="0">
                        <a:buNone/>
                      </a:pPr>
                      <a:r>
                        <a:rPr lang="uk-UA" sz="1200" dirty="0"/>
                        <a:t>4. Нарахована і виплачена заробітна плата.</a:t>
                      </a:r>
                    </a:p>
                    <a:p>
                      <a:pPr marL="0" indent="0">
                        <a:buNone/>
                      </a:pPr>
                      <a:r>
                        <a:rPr lang="uk-UA" sz="1200" dirty="0"/>
                        <a:t>5. Єдиний соціальний внесок.</a:t>
                      </a:r>
                    </a:p>
                    <a:p>
                      <a:pPr marL="0" indent="0">
                        <a:buNone/>
                      </a:pPr>
                      <a:r>
                        <a:rPr lang="uk-UA" sz="1000" i="1" u="sng" dirty="0"/>
                        <a:t>Тестові завдання та ситуаційні вправи</a:t>
                      </a:r>
                      <a:endParaRPr lang="x-none" sz="1000" i="1" u="sng" dirty="0"/>
                    </a:p>
                  </a:txBody>
                  <a:tcPr/>
                </a:tc>
                <a:tc>
                  <a:txBody>
                    <a:bodyPr/>
                    <a:lstStyle/>
                    <a:p>
                      <a:pPr algn="ctr"/>
                      <a:r>
                        <a:rPr lang="uk-UA" sz="1200" dirty="0"/>
                        <a:t>4 год</a:t>
                      </a:r>
                      <a:endParaRPr lang="x-none" sz="1200" dirty="0"/>
                    </a:p>
                  </a:txBody>
                  <a:tcPr/>
                </a:tc>
                <a:extLst>
                  <a:ext uri="{0D108BD9-81ED-4DB2-BD59-A6C34878D82A}">
                    <a16:rowId xmlns="" xmlns:a16="http://schemas.microsoft.com/office/drawing/2014/main" val="1510692220"/>
                  </a:ext>
                </a:extLst>
              </a:tr>
              <a:tr h="563922">
                <a:tc>
                  <a:txBody>
                    <a:bodyPr/>
                    <a:lstStyle/>
                    <a:p>
                      <a:r>
                        <a:rPr lang="uk-UA" sz="1200" dirty="0"/>
                        <a:t>2. Я і мій бізнес</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uk-UA" sz="1000" b="0" i="1" u="none" strike="noStrike" kern="1200" cap="none" spc="0" normalizeH="0" baseline="0" noProof="0" dirty="0">
                          <a:ln>
                            <a:noFill/>
                          </a:ln>
                          <a:solidFill>
                            <a:prstClr val="black"/>
                          </a:solidFill>
                          <a:effectLst/>
                          <a:uLnTx/>
                          <a:uFillTx/>
                          <a:latin typeface="+mn-lt"/>
                          <a:ea typeface="+mn-ea"/>
                          <a:cs typeface="+mn-cs"/>
                        </a:rPr>
                        <a:t>(два дні по одному заняттю)</a:t>
                      </a:r>
                      <a:endParaRPr kumimoji="0" lang="x-none" sz="1000" b="0" i="1" u="none" strike="noStrike" kern="1200" cap="none" spc="0" normalizeH="0" baseline="0" noProof="0" dirty="0">
                        <a:ln>
                          <a:noFill/>
                        </a:ln>
                        <a:solidFill>
                          <a:prstClr val="black"/>
                        </a:solidFill>
                        <a:effectLst/>
                        <a:uLnTx/>
                        <a:uFillTx/>
                        <a:latin typeface="+mn-lt"/>
                        <a:ea typeface="+mn-ea"/>
                        <a:cs typeface="+mn-cs"/>
                      </a:endParaRPr>
                    </a:p>
                    <a:p>
                      <a:endParaRPr lang="x-none" sz="1200" dirty="0"/>
                    </a:p>
                  </a:txBody>
                  <a:tcPr/>
                </a:tc>
                <a:tc>
                  <a:txBody>
                    <a:bodyPr/>
                    <a:lstStyle/>
                    <a:p>
                      <a:r>
                        <a:rPr lang="uk-UA" sz="1200" dirty="0"/>
                        <a:t>1. Юридичні і фізичні </a:t>
                      </a:r>
                      <a:r>
                        <a:rPr lang="uk-UA" sz="1200" dirty="0" err="1"/>
                        <a:t>субєкти</a:t>
                      </a:r>
                      <a:r>
                        <a:rPr lang="uk-UA" sz="1200" dirty="0"/>
                        <a:t> господарювання. Варіанти започаткування бізнесу.</a:t>
                      </a:r>
                    </a:p>
                    <a:p>
                      <a:r>
                        <a:rPr lang="uk-UA" sz="1200" dirty="0"/>
                        <a:t>2. Особливості започаткування діяльності </a:t>
                      </a:r>
                      <a:r>
                        <a:rPr lang="uk-UA" sz="1200" dirty="0" err="1"/>
                        <a:t>ФОПа</a:t>
                      </a:r>
                      <a:r>
                        <a:rPr lang="uk-UA" sz="1200" dirty="0"/>
                        <a:t>. </a:t>
                      </a:r>
                    </a:p>
                    <a:p>
                      <a:r>
                        <a:rPr lang="uk-UA" sz="1200" dirty="0"/>
                        <a:t>3. Вибір виду економічної діяльності та визначення оптимальної системи оподаткування.</a:t>
                      </a:r>
                    </a:p>
                    <a:p>
                      <a:r>
                        <a:rPr lang="uk-UA" sz="1200" dirty="0"/>
                        <a:t>4. Соціальна відповідальність бізнесу.</a:t>
                      </a:r>
                    </a:p>
                    <a:p>
                      <a:pPr marL="0" indent="0">
                        <a:buNone/>
                      </a:pPr>
                      <a:r>
                        <a:rPr lang="uk-UA" sz="1000" i="1" u="sng" dirty="0"/>
                        <a:t>Тестові завдання та ситуаційні вправи</a:t>
                      </a:r>
                      <a:endParaRPr lang="x-none" sz="1000" i="1" u="sng" dirty="0"/>
                    </a:p>
                  </a:txBody>
                  <a:tcPr/>
                </a:tc>
                <a:tc>
                  <a:txBody>
                    <a:bodyPr/>
                    <a:lstStyle/>
                    <a:p>
                      <a:pPr algn="ctr"/>
                      <a:r>
                        <a:rPr lang="uk-UA" sz="1200" dirty="0"/>
                        <a:t>4 год</a:t>
                      </a:r>
                      <a:endParaRPr lang="x-none" sz="1200" dirty="0"/>
                    </a:p>
                  </a:txBody>
                  <a:tcPr/>
                </a:tc>
                <a:extLst>
                  <a:ext uri="{0D108BD9-81ED-4DB2-BD59-A6C34878D82A}">
                    <a16:rowId xmlns="" xmlns:a16="http://schemas.microsoft.com/office/drawing/2014/main" val="2169957447"/>
                  </a:ext>
                </a:extLst>
              </a:tr>
              <a:tr h="268488">
                <a:tc>
                  <a:txBody>
                    <a:bodyPr/>
                    <a:lstStyle/>
                    <a:p>
                      <a:r>
                        <a:rPr lang="uk-UA" sz="1200" dirty="0"/>
                        <a:t>3. Мої комунікації з банком</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uk-UA" sz="1000" b="0" i="1" u="none" strike="noStrike" kern="1200" cap="none" spc="0" normalizeH="0" baseline="0" noProof="0" dirty="0">
                          <a:ln>
                            <a:noFill/>
                          </a:ln>
                          <a:solidFill>
                            <a:prstClr val="black"/>
                          </a:solidFill>
                          <a:effectLst/>
                          <a:uLnTx/>
                          <a:uFillTx/>
                          <a:latin typeface="+mn-lt"/>
                          <a:ea typeface="+mn-ea"/>
                          <a:cs typeface="+mn-cs"/>
                        </a:rPr>
                        <a:t>(два дні по одному заняттю)</a:t>
                      </a:r>
                      <a:endParaRPr kumimoji="0" lang="x-none" sz="1000" b="0" i="1" u="none" strike="noStrike" kern="1200" cap="none" spc="0" normalizeH="0" baseline="0" noProof="0" dirty="0">
                        <a:ln>
                          <a:noFill/>
                        </a:ln>
                        <a:solidFill>
                          <a:prstClr val="black"/>
                        </a:solidFill>
                        <a:effectLst/>
                        <a:uLnTx/>
                        <a:uFillTx/>
                        <a:latin typeface="+mn-lt"/>
                        <a:ea typeface="+mn-ea"/>
                        <a:cs typeface="+mn-cs"/>
                      </a:endParaRPr>
                    </a:p>
                    <a:p>
                      <a:endParaRPr lang="x-none" sz="1200" dirty="0"/>
                    </a:p>
                  </a:txBody>
                  <a:tcPr/>
                </a:tc>
                <a:tc>
                  <a:txBody>
                    <a:bodyPr/>
                    <a:lstStyle/>
                    <a:p>
                      <a:pPr marL="228600" indent="-228600">
                        <a:buAutoNum type="arabicPeriod"/>
                      </a:pPr>
                      <a:r>
                        <a:rPr lang="uk-UA" sz="1200" dirty="0"/>
                        <a:t>Кому і для чого потрібні банки.</a:t>
                      </a:r>
                    </a:p>
                    <a:p>
                      <a:pPr marL="228600" indent="-228600">
                        <a:buAutoNum type="arabicPeriod"/>
                      </a:pPr>
                      <a:r>
                        <a:rPr lang="uk-UA" sz="1200" dirty="0"/>
                        <a:t>Цифрові комунікації клієнтів з банком.</a:t>
                      </a:r>
                    </a:p>
                    <a:p>
                      <a:pPr marL="228600" indent="-228600">
                        <a:buAutoNum type="arabicPeriod"/>
                      </a:pPr>
                      <a:r>
                        <a:rPr lang="uk-UA" sz="1200" dirty="0"/>
                        <a:t>Що таке кредит і депозит банку.</a:t>
                      </a:r>
                    </a:p>
                    <a:p>
                      <a:pPr marL="228600" indent="-228600">
                        <a:buAutoNum type="arabicPeriod"/>
                      </a:pPr>
                      <a:r>
                        <a:rPr lang="uk-UA" sz="1200" dirty="0"/>
                        <a:t>Цифровий підпис і цифрова печатка.</a:t>
                      </a:r>
                    </a:p>
                    <a:p>
                      <a:pPr marL="0" marR="0" lvl="0" indent="0" algn="l" defTabSz="457200" rtl="0" eaLnBrk="1" fontAlgn="auto" latinLnBrk="0" hangingPunct="1">
                        <a:lnSpc>
                          <a:spcPct val="100000"/>
                        </a:lnSpc>
                        <a:spcBef>
                          <a:spcPts val="0"/>
                        </a:spcBef>
                        <a:spcAft>
                          <a:spcPts val="0"/>
                        </a:spcAft>
                        <a:buClrTx/>
                        <a:buSzTx/>
                        <a:buFontTx/>
                        <a:buNone/>
                        <a:tabLst/>
                        <a:defRPr/>
                      </a:pPr>
                      <a:r>
                        <a:rPr lang="uk-UA" sz="1000" i="1" u="sng" dirty="0"/>
                        <a:t>Тестові завдання та ситуаційні вправи</a:t>
                      </a:r>
                      <a:endParaRPr lang="x-none" sz="1000" i="1" u="sng" dirty="0"/>
                    </a:p>
                  </a:txBody>
                  <a:tcPr/>
                </a:tc>
                <a:tc>
                  <a:txBody>
                    <a:bodyPr/>
                    <a:lstStyle/>
                    <a:p>
                      <a:pPr algn="ctr"/>
                      <a:r>
                        <a:rPr lang="uk-UA" sz="1200" dirty="0"/>
                        <a:t>4 год</a:t>
                      </a:r>
                      <a:endParaRPr lang="x-none" sz="1200" dirty="0"/>
                    </a:p>
                  </a:txBody>
                  <a:tcPr/>
                </a:tc>
                <a:extLst>
                  <a:ext uri="{0D108BD9-81ED-4DB2-BD59-A6C34878D82A}">
                    <a16:rowId xmlns="" xmlns:a16="http://schemas.microsoft.com/office/drawing/2014/main" val="3418347765"/>
                  </a:ext>
                </a:extLst>
              </a:tr>
              <a:tr h="685948">
                <a:tc>
                  <a:txBody>
                    <a:bodyPr/>
                    <a:lstStyle/>
                    <a:p>
                      <a:r>
                        <a:rPr lang="uk-UA" sz="1200" dirty="0"/>
                        <a:t>4. Я і податки</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uk-UA" sz="1000" b="0" i="1" u="none" strike="noStrike" kern="1200" cap="none" spc="0" normalizeH="0" baseline="0" noProof="0" dirty="0">
                          <a:ln>
                            <a:noFill/>
                          </a:ln>
                          <a:solidFill>
                            <a:prstClr val="black"/>
                          </a:solidFill>
                          <a:effectLst/>
                          <a:uLnTx/>
                          <a:uFillTx/>
                          <a:latin typeface="+mn-lt"/>
                          <a:ea typeface="+mn-ea"/>
                          <a:cs typeface="+mn-cs"/>
                        </a:rPr>
                        <a:t>(два дні по одному заняттю)</a:t>
                      </a:r>
                      <a:endParaRPr kumimoji="0" lang="x-none" sz="1000" b="0" i="1" u="none" strike="noStrike" kern="1200" cap="none" spc="0" normalizeH="0" baseline="0" noProof="0" dirty="0">
                        <a:ln>
                          <a:noFill/>
                        </a:ln>
                        <a:solidFill>
                          <a:prstClr val="black"/>
                        </a:solidFill>
                        <a:effectLst/>
                        <a:uLnTx/>
                        <a:uFillTx/>
                        <a:latin typeface="+mn-lt"/>
                        <a:ea typeface="+mn-ea"/>
                        <a:cs typeface="+mn-cs"/>
                      </a:endParaRPr>
                    </a:p>
                    <a:p>
                      <a:endParaRPr lang="x-none" sz="1200" dirty="0"/>
                    </a:p>
                  </a:txBody>
                  <a:tcPr/>
                </a:tc>
                <a:tc>
                  <a:txBody>
                    <a:bodyPr/>
                    <a:lstStyle/>
                    <a:p>
                      <a:pPr marL="228600" indent="-228600">
                        <a:buAutoNum type="arabicPeriod"/>
                      </a:pPr>
                      <a:r>
                        <a:rPr lang="uk-UA" sz="1200" dirty="0"/>
                        <a:t>Що таке податки і які вони бувають.</a:t>
                      </a:r>
                    </a:p>
                    <a:p>
                      <a:pPr marL="228600" indent="-228600">
                        <a:buAutoNum type="arabicPeriod"/>
                      </a:pPr>
                      <a:r>
                        <a:rPr lang="uk-UA" sz="1200" dirty="0"/>
                        <a:t>Податки і внески з найманих працівників</a:t>
                      </a:r>
                      <a:r>
                        <a:rPr lang="uk-UA" sz="1200" dirty="0" smtClean="0"/>
                        <a:t>. Податки за результатами роботи бізнесу. </a:t>
                      </a:r>
                      <a:endParaRPr lang="uk-UA" sz="1200" dirty="0"/>
                    </a:p>
                    <a:p>
                      <a:pPr marL="228600" marR="0" indent="-228600" algn="l" defTabSz="457200" rtl="0" eaLnBrk="1" fontAlgn="auto" latinLnBrk="0" hangingPunct="1">
                        <a:lnSpc>
                          <a:spcPct val="100000"/>
                        </a:lnSpc>
                        <a:spcBef>
                          <a:spcPts val="0"/>
                        </a:spcBef>
                        <a:spcAft>
                          <a:spcPts val="0"/>
                        </a:spcAft>
                        <a:buClrTx/>
                        <a:buSzTx/>
                        <a:buFontTx/>
                        <a:buAutoNum type="arabicPeriod"/>
                        <a:tabLst/>
                        <a:defRPr/>
                      </a:pPr>
                      <a:r>
                        <a:rPr lang="uk-UA" sz="1200" dirty="0" smtClean="0"/>
                        <a:t>Відповідальність за несплату податків</a:t>
                      </a:r>
                    </a:p>
                    <a:p>
                      <a:pPr marL="228600" indent="-228600">
                        <a:buAutoNum type="arabicPeriod"/>
                      </a:pPr>
                      <a:r>
                        <a:rPr lang="uk-UA" sz="1200" dirty="0" smtClean="0"/>
                        <a:t>Виплати та відшкодування з бюджету </a:t>
                      </a:r>
                      <a:endParaRPr lang="uk-UA" sz="1200" dirty="0"/>
                    </a:p>
                    <a:p>
                      <a:pPr marL="0" marR="0" lvl="0" indent="0" algn="l" defTabSz="457200" rtl="0" eaLnBrk="1" fontAlgn="auto" latinLnBrk="0" hangingPunct="1">
                        <a:lnSpc>
                          <a:spcPct val="100000"/>
                        </a:lnSpc>
                        <a:spcBef>
                          <a:spcPts val="0"/>
                        </a:spcBef>
                        <a:spcAft>
                          <a:spcPts val="0"/>
                        </a:spcAft>
                        <a:buClrTx/>
                        <a:buSzTx/>
                        <a:buFontTx/>
                        <a:buNone/>
                        <a:tabLst/>
                        <a:defRPr/>
                      </a:pPr>
                      <a:r>
                        <a:rPr lang="uk-UA" sz="1000" i="1" u="sng" dirty="0" smtClean="0"/>
                        <a:t>Тестові </a:t>
                      </a:r>
                      <a:r>
                        <a:rPr lang="uk-UA" sz="1000" i="1" u="sng" dirty="0"/>
                        <a:t>завдання та ситуаційні вправи</a:t>
                      </a:r>
                      <a:endParaRPr lang="x-none" sz="1000" dirty="0"/>
                    </a:p>
                  </a:txBody>
                  <a:tcPr/>
                </a:tc>
                <a:tc>
                  <a:txBody>
                    <a:bodyPr/>
                    <a:lstStyle/>
                    <a:p>
                      <a:pPr algn="ctr"/>
                      <a:r>
                        <a:rPr lang="uk-UA" sz="1200" dirty="0"/>
                        <a:t>4 год</a:t>
                      </a:r>
                      <a:endParaRPr lang="x-none" sz="1200" dirty="0"/>
                    </a:p>
                  </a:txBody>
                  <a:tcPr/>
                </a:tc>
                <a:extLst>
                  <a:ext uri="{0D108BD9-81ED-4DB2-BD59-A6C34878D82A}">
                    <a16:rowId xmlns="" xmlns:a16="http://schemas.microsoft.com/office/drawing/2014/main" val="1245510320"/>
                  </a:ext>
                </a:extLst>
              </a:tr>
              <a:tr h="503756">
                <a:tc>
                  <a:txBody>
                    <a:bodyPr/>
                    <a:lstStyle/>
                    <a:p>
                      <a:r>
                        <a:rPr lang="uk-UA" sz="1200" dirty="0"/>
                        <a:t>5. Моя участь у проектах</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uk-UA" sz="1000" b="0" i="1" u="none" strike="noStrike" kern="1200" cap="none" spc="0" normalizeH="0" baseline="0" noProof="0" dirty="0">
                          <a:ln>
                            <a:noFill/>
                          </a:ln>
                          <a:solidFill>
                            <a:prstClr val="black"/>
                          </a:solidFill>
                          <a:effectLst/>
                          <a:uLnTx/>
                          <a:uFillTx/>
                          <a:latin typeface="+mn-lt"/>
                          <a:ea typeface="+mn-ea"/>
                          <a:cs typeface="+mn-cs"/>
                        </a:rPr>
                        <a:t>(два дні по одному заняттю)</a:t>
                      </a:r>
                      <a:endParaRPr kumimoji="0" lang="x-none" sz="1000" b="0" i="1" u="none" strike="noStrike" kern="1200" cap="none" spc="0" normalizeH="0" baseline="0" noProof="0" dirty="0">
                        <a:ln>
                          <a:noFill/>
                        </a:ln>
                        <a:solidFill>
                          <a:prstClr val="black"/>
                        </a:solidFill>
                        <a:effectLst/>
                        <a:uLnTx/>
                        <a:uFillTx/>
                        <a:latin typeface="+mn-lt"/>
                        <a:ea typeface="+mn-ea"/>
                        <a:cs typeface="+mn-cs"/>
                      </a:endParaRPr>
                    </a:p>
                    <a:p>
                      <a:endParaRPr lang="x-none" sz="1200" dirty="0"/>
                    </a:p>
                  </a:txBody>
                  <a:tcPr/>
                </a:tc>
                <a:tc>
                  <a:txBody>
                    <a:bodyPr/>
                    <a:lstStyle/>
                    <a:p>
                      <a:pPr marL="228600" indent="-228600">
                        <a:buAutoNum type="arabicPeriod"/>
                      </a:pPr>
                      <a:r>
                        <a:rPr lang="uk-UA" sz="1200" dirty="0"/>
                        <a:t>Що таке проекти</a:t>
                      </a:r>
                    </a:p>
                    <a:p>
                      <a:pPr marL="228600" marR="0" lvl="0" indent="-228600" algn="l" defTabSz="457200" rtl="0" eaLnBrk="1" fontAlgn="auto" latinLnBrk="0" hangingPunct="1">
                        <a:lnSpc>
                          <a:spcPct val="100000"/>
                        </a:lnSpc>
                        <a:spcBef>
                          <a:spcPts val="0"/>
                        </a:spcBef>
                        <a:spcAft>
                          <a:spcPts val="0"/>
                        </a:spcAft>
                        <a:buClrTx/>
                        <a:buSzTx/>
                        <a:buFontTx/>
                        <a:buAutoNum type="arabicPeriod"/>
                        <a:tabLst/>
                        <a:defRPr/>
                      </a:pPr>
                      <a:r>
                        <a:rPr lang="uk-UA" sz="1200" dirty="0"/>
                        <a:t>Особливості написання проектів</a:t>
                      </a:r>
                    </a:p>
                    <a:p>
                      <a:pPr marL="0" marR="0" lvl="0" indent="0" algn="l" defTabSz="457200" rtl="0" eaLnBrk="1" fontAlgn="auto" latinLnBrk="0" hangingPunct="1">
                        <a:lnSpc>
                          <a:spcPct val="100000"/>
                        </a:lnSpc>
                        <a:spcBef>
                          <a:spcPts val="0"/>
                        </a:spcBef>
                        <a:spcAft>
                          <a:spcPts val="0"/>
                        </a:spcAft>
                        <a:buClrTx/>
                        <a:buSzTx/>
                        <a:buFontTx/>
                        <a:buNone/>
                        <a:tabLst/>
                        <a:defRPr/>
                      </a:pPr>
                      <a:r>
                        <a:rPr lang="uk-UA" sz="1000" i="1" u="sng" kern="1200" dirty="0">
                          <a:solidFill>
                            <a:schemeClr val="dk1"/>
                          </a:solidFill>
                          <a:effectLst/>
                          <a:latin typeface="+mn-lt"/>
                          <a:ea typeface="+mn-ea"/>
                          <a:cs typeface="+mn-cs"/>
                        </a:rPr>
                        <a:t>Тестові завдання та ситуаційні вправи</a:t>
                      </a:r>
                      <a:endParaRPr lang="x-none" sz="1000" dirty="0">
                        <a:effectLst/>
                      </a:endParaRPr>
                    </a:p>
                    <a:p>
                      <a:pPr marL="228600" indent="-228600">
                        <a:buAutoNum type="arabicPeriod"/>
                      </a:pPr>
                      <a:endParaRPr lang="x-none" sz="1200" dirty="0"/>
                    </a:p>
                  </a:txBody>
                  <a:tcPr/>
                </a:tc>
                <a:tc>
                  <a:txBody>
                    <a:bodyPr/>
                    <a:lstStyle/>
                    <a:p>
                      <a:pPr algn="ctr"/>
                      <a:r>
                        <a:rPr lang="uk-UA" sz="1200" dirty="0"/>
                        <a:t>2 год</a:t>
                      </a:r>
                      <a:endParaRPr lang="x-none" sz="1200" dirty="0"/>
                    </a:p>
                  </a:txBody>
                  <a:tcPr/>
                </a:tc>
                <a:extLst>
                  <a:ext uri="{0D108BD9-81ED-4DB2-BD59-A6C34878D82A}">
                    <a16:rowId xmlns="" xmlns:a16="http://schemas.microsoft.com/office/drawing/2014/main" val="2769837623"/>
                  </a:ext>
                </a:extLst>
              </a:tr>
              <a:tr h="503756">
                <a:tc>
                  <a:txBody>
                    <a:bodyPr/>
                    <a:lstStyle/>
                    <a:p>
                      <a:r>
                        <a:rPr lang="uk-UA" sz="1200" dirty="0"/>
                        <a:t>Підбиття підсумків</a:t>
                      </a:r>
                      <a:endParaRPr lang="x-none" sz="1200" dirty="0"/>
                    </a:p>
                  </a:txBody>
                  <a:tcPr/>
                </a:tc>
                <a:tc>
                  <a:txBody>
                    <a:bodyPr/>
                    <a:lstStyle/>
                    <a:p>
                      <a:r>
                        <a:rPr lang="uk-UA" sz="1200" dirty="0"/>
                        <a:t>Міні-турнір</a:t>
                      </a:r>
                      <a:endParaRPr lang="x-none" sz="1200" dirty="0"/>
                    </a:p>
                  </a:txBody>
                  <a:tcPr/>
                </a:tc>
                <a:tc>
                  <a:txBody>
                    <a:bodyPr/>
                    <a:lstStyle/>
                    <a:p>
                      <a:pPr algn="ctr"/>
                      <a:r>
                        <a:rPr lang="uk-UA" sz="1200" dirty="0"/>
                        <a:t>2 год</a:t>
                      </a:r>
                      <a:endParaRPr lang="x-none" sz="1200" dirty="0"/>
                    </a:p>
                  </a:txBody>
                  <a:tcPr/>
                </a:tc>
                <a:extLst>
                  <a:ext uri="{0D108BD9-81ED-4DB2-BD59-A6C34878D82A}">
                    <a16:rowId xmlns="" xmlns:a16="http://schemas.microsoft.com/office/drawing/2014/main" val="4097291339"/>
                  </a:ext>
                </a:extLst>
              </a:tr>
              <a:tr h="503756">
                <a:tc>
                  <a:txBody>
                    <a:bodyPr/>
                    <a:lstStyle/>
                    <a:p>
                      <a:r>
                        <a:rPr lang="uk-UA" sz="1200" dirty="0"/>
                        <a:t>Разом </a:t>
                      </a:r>
                      <a:endParaRPr lang="x-none" sz="1200" dirty="0"/>
                    </a:p>
                  </a:txBody>
                  <a:tcPr/>
                </a:tc>
                <a:tc>
                  <a:txBody>
                    <a:bodyPr/>
                    <a:lstStyle/>
                    <a:p>
                      <a:endParaRPr lang="x-none" sz="1200" dirty="0"/>
                    </a:p>
                  </a:txBody>
                  <a:tcPr/>
                </a:tc>
                <a:tc>
                  <a:txBody>
                    <a:bodyPr/>
                    <a:lstStyle/>
                    <a:p>
                      <a:pPr algn="ctr"/>
                      <a:r>
                        <a:rPr lang="uk-UA" sz="1200" dirty="0"/>
                        <a:t>20 год</a:t>
                      </a:r>
                      <a:endParaRPr lang="x-none" sz="1200" dirty="0"/>
                    </a:p>
                  </a:txBody>
                  <a:tcPr/>
                </a:tc>
                <a:extLst>
                  <a:ext uri="{0D108BD9-81ED-4DB2-BD59-A6C34878D82A}">
                    <a16:rowId xmlns="" xmlns:a16="http://schemas.microsoft.com/office/drawing/2014/main" val="3451526775"/>
                  </a:ext>
                </a:extLst>
              </a:tr>
            </a:tbl>
          </a:graphicData>
        </a:graphic>
      </p:graphicFrame>
    </p:spTree>
    <p:extLst>
      <p:ext uri="{BB962C8B-B14F-4D97-AF65-F5344CB8AC3E}">
        <p14:creationId xmlns:p14="http://schemas.microsoft.com/office/powerpoint/2010/main" val="3034315900"/>
      </p:ext>
    </p:extLst>
  </p:cSld>
  <p:clrMapOvr>
    <a:masterClrMapping/>
  </p:clrMapOvr>
  <p:transition spd="slow" advTm="1000">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2E45A070-91B3-2E2C-9C64-6FAFD1C757BD}"/>
              </a:ext>
            </a:extLst>
          </p:cNvPr>
          <p:cNvSpPr txBox="1"/>
          <p:nvPr/>
        </p:nvSpPr>
        <p:spPr>
          <a:xfrm>
            <a:off x="3048000" y="3163054"/>
            <a:ext cx="6096000" cy="369332"/>
          </a:xfrm>
          <a:prstGeom prst="rect">
            <a:avLst/>
          </a:prstGeom>
          <a:noFill/>
        </p:spPr>
        <p:txBody>
          <a:bodyPr wrap="square">
            <a:spAutoFit/>
          </a:bodyPr>
          <a:lstStyle/>
          <a:p>
            <a:endParaRPr lang="x-none" dirty="0"/>
          </a:p>
        </p:txBody>
      </p:sp>
      <p:sp>
        <p:nvSpPr>
          <p:cNvPr id="5" name="TextBox 4">
            <a:extLst>
              <a:ext uri="{FF2B5EF4-FFF2-40B4-BE49-F238E27FC236}">
                <a16:creationId xmlns="" xmlns:a16="http://schemas.microsoft.com/office/drawing/2014/main" id="{5FFF65CC-29C0-AFD6-EC13-B0BC309652B2}"/>
              </a:ext>
            </a:extLst>
          </p:cNvPr>
          <p:cNvSpPr txBox="1"/>
          <p:nvPr/>
        </p:nvSpPr>
        <p:spPr>
          <a:xfrm>
            <a:off x="3048000" y="3163054"/>
            <a:ext cx="6096000" cy="369332"/>
          </a:xfrm>
          <a:prstGeom prst="rect">
            <a:avLst/>
          </a:prstGeom>
          <a:noFill/>
        </p:spPr>
        <p:txBody>
          <a:bodyPr wrap="square">
            <a:spAutoFit/>
          </a:bodyPr>
          <a:lstStyle/>
          <a:p>
            <a:endParaRPr lang="x-none" dirty="0"/>
          </a:p>
        </p:txBody>
      </p:sp>
      <p:sp>
        <p:nvSpPr>
          <p:cNvPr id="7" name="TextBox 6">
            <a:extLst>
              <a:ext uri="{FF2B5EF4-FFF2-40B4-BE49-F238E27FC236}">
                <a16:creationId xmlns="" xmlns:a16="http://schemas.microsoft.com/office/drawing/2014/main" id="{D4848DCF-2441-0580-2A0F-79D92DEF762C}"/>
              </a:ext>
            </a:extLst>
          </p:cNvPr>
          <p:cNvSpPr txBox="1"/>
          <p:nvPr/>
        </p:nvSpPr>
        <p:spPr>
          <a:xfrm>
            <a:off x="3048000" y="3249414"/>
            <a:ext cx="6096000" cy="369332"/>
          </a:xfrm>
          <a:prstGeom prst="rect">
            <a:avLst/>
          </a:prstGeom>
          <a:noFill/>
        </p:spPr>
        <p:txBody>
          <a:bodyPr wrap="square">
            <a:spAutoFit/>
          </a:bodyPr>
          <a:lstStyle/>
          <a:p>
            <a:endParaRPr lang="x-none" dirty="0"/>
          </a:p>
        </p:txBody>
      </p:sp>
      <p:sp>
        <p:nvSpPr>
          <p:cNvPr id="10" name="TextBox 9">
            <a:extLst>
              <a:ext uri="{FF2B5EF4-FFF2-40B4-BE49-F238E27FC236}">
                <a16:creationId xmlns="" xmlns:a16="http://schemas.microsoft.com/office/drawing/2014/main" id="{30B88F0E-9BE7-5D69-8B7F-08A4C14BE3A3}"/>
              </a:ext>
            </a:extLst>
          </p:cNvPr>
          <p:cNvSpPr txBox="1"/>
          <p:nvPr/>
        </p:nvSpPr>
        <p:spPr>
          <a:xfrm>
            <a:off x="3048000" y="2279918"/>
            <a:ext cx="6096000" cy="2862322"/>
          </a:xfrm>
          <a:prstGeom prst="rect">
            <a:avLst/>
          </a:prstGeom>
          <a:noFill/>
        </p:spPr>
        <p:txBody>
          <a:bodyPr wrap="square">
            <a:spAutoFit/>
          </a:bodyPr>
          <a:lstStyle/>
          <a:p>
            <a:pPr algn="ctr"/>
            <a:r>
              <a:rPr lang="uk-UA" b="1" dirty="0"/>
              <a:t>СЕРТИФІКАТ </a:t>
            </a:r>
          </a:p>
          <a:p>
            <a:pPr algn="ctr"/>
            <a:r>
              <a:rPr lang="uk-UA" dirty="0"/>
              <a:t>виданий </a:t>
            </a:r>
            <a:r>
              <a:rPr lang="uk-UA" b="1" dirty="0"/>
              <a:t>ІВАНЧУК Катерині,</a:t>
            </a:r>
          </a:p>
          <a:p>
            <a:pPr algn="ctr"/>
            <a:r>
              <a:rPr lang="uk-UA" dirty="0"/>
              <a:t>Магістру освітньої програми </a:t>
            </a:r>
            <a:r>
              <a:rPr lang="uk-UA" dirty="0" smtClean="0"/>
              <a:t>Економіка </a:t>
            </a:r>
            <a:r>
              <a:rPr lang="uk-UA" dirty="0"/>
              <a:t>який засвідчує, що вона з </a:t>
            </a:r>
            <a:r>
              <a:rPr lang="uk-UA" dirty="0" smtClean="0"/>
              <a:t>18.04.23 </a:t>
            </a:r>
            <a:r>
              <a:rPr lang="uk-UA" dirty="0"/>
              <a:t>р. по </a:t>
            </a:r>
            <a:r>
              <a:rPr lang="uk-UA" dirty="0" smtClean="0"/>
              <a:t>28.04.23 </a:t>
            </a:r>
            <a:r>
              <a:rPr lang="uk-UA" dirty="0"/>
              <a:t>року взяла участь у </a:t>
            </a:r>
          </a:p>
          <a:p>
            <a:pPr algn="ctr"/>
            <a:r>
              <a:rPr lang="uk-UA" dirty="0"/>
              <a:t>Навчальному тренінг-курсі </a:t>
            </a:r>
            <a:r>
              <a:rPr lang="uk-UA" b="1" dirty="0" smtClean="0"/>
              <a:t>Школа особистої економіки </a:t>
            </a:r>
            <a:r>
              <a:rPr lang="uk-UA" dirty="0"/>
              <a:t>з метою формування навичок </a:t>
            </a:r>
            <a:r>
              <a:rPr lang="en-US" dirty="0"/>
              <a:t>soft-skills </a:t>
            </a:r>
            <a:r>
              <a:rPr lang="uk-UA" dirty="0"/>
              <a:t>в частині </a:t>
            </a:r>
            <a:r>
              <a:rPr lang="uk-UA" dirty="0" err="1" smtClean="0"/>
              <a:t>олікової</a:t>
            </a:r>
            <a:r>
              <a:rPr lang="uk-UA" dirty="0"/>
              <a:t>, фінансової, та соціальної-економічної адаптації у суспільстві загальним обсягом </a:t>
            </a:r>
            <a:r>
              <a:rPr lang="uk-UA" dirty="0" smtClean="0"/>
              <a:t>20 </a:t>
            </a:r>
            <a:r>
              <a:rPr lang="uk-UA" dirty="0"/>
              <a:t>годин </a:t>
            </a:r>
            <a:r>
              <a:rPr lang="uk-UA" dirty="0" smtClean="0"/>
              <a:t>(0,7 </a:t>
            </a:r>
            <a:r>
              <a:rPr lang="uk-UA" dirty="0" err="1" smtClean="0"/>
              <a:t>кредита</a:t>
            </a:r>
            <a:r>
              <a:rPr lang="uk-UA" dirty="0" smtClean="0"/>
              <a:t> </a:t>
            </a:r>
            <a:r>
              <a:rPr lang="uk-UA" dirty="0"/>
              <a:t>ЄКТС).</a:t>
            </a:r>
          </a:p>
        </p:txBody>
      </p:sp>
    </p:spTree>
    <p:extLst>
      <p:ext uri="{BB962C8B-B14F-4D97-AF65-F5344CB8AC3E}">
        <p14:creationId xmlns:p14="http://schemas.microsoft.com/office/powerpoint/2010/main" val="2241988022"/>
      </p:ext>
    </p:extLst>
  </p:cSld>
  <p:clrMapOvr>
    <a:masterClrMapping/>
  </p:clrMapOvr>
  <p:transition spd="slow" advTm="1000">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16001" y="2690336"/>
            <a:ext cx="9608456" cy="3046988"/>
          </a:xfrm>
          <a:prstGeom prst="rect">
            <a:avLst/>
          </a:prstGeom>
        </p:spPr>
        <p:txBody>
          <a:bodyPr wrap="square">
            <a:spAutoFit/>
          </a:bodyPr>
          <a:lstStyle/>
          <a:p>
            <a:pPr algn="ctr"/>
            <a:r>
              <a:rPr lang="uk-UA" sz="2400" dirty="0">
                <a:latin typeface="Arial Black" pitchFamily="34" charset="0"/>
              </a:rPr>
              <a:t>Усіх бажаючих, кого зацікавили питання </a:t>
            </a:r>
            <a:endParaRPr lang="uk-UA" sz="2400" dirty="0" smtClean="0">
              <a:latin typeface="Arial Black" pitchFamily="34" charset="0"/>
            </a:endParaRPr>
          </a:p>
          <a:p>
            <a:pPr algn="ctr"/>
            <a:endParaRPr lang="uk-UA" sz="2400" dirty="0">
              <a:latin typeface="Arial Black" pitchFamily="34" charset="0"/>
            </a:endParaRPr>
          </a:p>
          <a:p>
            <a:pPr algn="ctr"/>
            <a:r>
              <a:rPr lang="uk-UA" sz="2400" dirty="0" smtClean="0">
                <a:latin typeface="Arial Black" pitchFamily="34" charset="0"/>
              </a:rPr>
              <a:t>ШКОЛИ ОСОБИСТОЇ ЕКОНОМІКИ </a:t>
            </a:r>
          </a:p>
          <a:p>
            <a:pPr algn="ctr"/>
            <a:r>
              <a:rPr lang="uk-UA" sz="2400" dirty="0" smtClean="0">
                <a:latin typeface="Arial Black" pitchFamily="34" charset="0"/>
              </a:rPr>
              <a:t>звертатися </a:t>
            </a:r>
            <a:r>
              <a:rPr lang="uk-UA" sz="2400" dirty="0">
                <a:latin typeface="Arial Black" pitchFamily="34" charset="0"/>
              </a:rPr>
              <a:t>до </a:t>
            </a:r>
          </a:p>
          <a:p>
            <a:pPr algn="ctr"/>
            <a:r>
              <a:rPr lang="uk-UA" sz="2400" i="1" dirty="0" err="1">
                <a:latin typeface="Arial Black" pitchFamily="34" charset="0"/>
              </a:rPr>
              <a:t>Кулинич</a:t>
            </a:r>
            <a:r>
              <a:rPr lang="uk-UA" sz="2400" i="1" dirty="0">
                <a:latin typeface="Arial Black" pitchFamily="34" charset="0"/>
              </a:rPr>
              <a:t> Мирослава Богданівна, </a:t>
            </a:r>
            <a:endParaRPr lang="uk-UA" sz="2400" i="1" dirty="0" smtClean="0">
              <a:latin typeface="Arial Black" pitchFamily="34" charset="0"/>
            </a:endParaRPr>
          </a:p>
          <a:p>
            <a:pPr algn="ctr"/>
            <a:r>
              <a:rPr lang="uk-UA" sz="2400" i="1" dirty="0" smtClean="0">
                <a:latin typeface="Arial Black" pitchFamily="34" charset="0"/>
              </a:rPr>
              <a:t>тел</a:t>
            </a:r>
            <a:r>
              <a:rPr lang="uk-UA" sz="2400" i="1" dirty="0">
                <a:latin typeface="Arial Black" pitchFamily="34" charset="0"/>
              </a:rPr>
              <a:t>.+38(066)960-53-61</a:t>
            </a:r>
            <a:endParaRPr lang="uk-UA" sz="2400" dirty="0">
              <a:latin typeface="Arial Black" pitchFamily="34" charset="0"/>
            </a:endParaRPr>
          </a:p>
          <a:p>
            <a:pPr algn="ctr"/>
            <a:r>
              <a:rPr lang="uk-UA" sz="2400" i="1" dirty="0" err="1">
                <a:latin typeface="Arial Black" pitchFamily="34" charset="0"/>
              </a:rPr>
              <a:t>Грудзевич</a:t>
            </a:r>
            <a:r>
              <a:rPr lang="uk-UA" sz="2400" i="1" dirty="0">
                <a:latin typeface="Arial Black" pitchFamily="34" charset="0"/>
              </a:rPr>
              <a:t> Юлія Ігорівна </a:t>
            </a:r>
            <a:endParaRPr lang="uk-UA" sz="2400" i="1" dirty="0" smtClean="0">
              <a:latin typeface="Arial Black" pitchFamily="34" charset="0"/>
            </a:endParaRPr>
          </a:p>
          <a:p>
            <a:pPr algn="ctr"/>
            <a:r>
              <a:rPr lang="uk-UA" sz="2400" i="1" dirty="0" smtClean="0">
                <a:latin typeface="Arial Black" pitchFamily="34" charset="0"/>
              </a:rPr>
              <a:t>тел</a:t>
            </a:r>
            <a:r>
              <a:rPr lang="uk-UA" sz="2400" i="1" dirty="0">
                <a:latin typeface="Arial Black" pitchFamily="34" charset="0"/>
              </a:rPr>
              <a:t>. +38 (066)700-86-05</a:t>
            </a:r>
            <a:endParaRPr lang="uk-UA" sz="2400" dirty="0">
              <a:latin typeface="Arial Black" pitchFamily="34" charset="0"/>
            </a:endParaRPr>
          </a:p>
        </p:txBody>
      </p:sp>
    </p:spTree>
    <p:extLst>
      <p:ext uri="{BB962C8B-B14F-4D97-AF65-F5344CB8AC3E}">
        <p14:creationId xmlns:p14="http://schemas.microsoft.com/office/powerpoint/2010/main" val="2688879452"/>
      </p:ext>
    </p:extLst>
  </p:cSld>
  <p:clrMapOvr>
    <a:masterClrMapping/>
  </p:clrMapOvr>
  <p:transition spd="slow" advTm="1000">
    <p:wipe/>
  </p:transition>
</p:sld>
</file>

<file path=ppt/theme/theme1.xml><?xml version="1.0" encoding="utf-8"?>
<a:theme xmlns:a="http://schemas.openxmlformats.org/drawingml/2006/main" name="Віхоть">
  <a:themeElements>
    <a:clrScheme name="Віхоть">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Віхоть">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іхоть">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ppt/theme/theme2.xml><?xml version="1.0" encoding="utf-8"?>
<a:theme xmlns:a="http://schemas.openxmlformats.org/drawingml/2006/main" name="1_Віхоть">
  <a:themeElements>
    <a:clrScheme name="Віхоть">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Віхоть">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іхоть">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ppt/theme/theme3.xml><?xml version="1.0" encoding="utf-8"?>
<a:theme xmlns:a="http://schemas.openxmlformats.org/drawingml/2006/main" name="2_Віхоть">
  <a:themeElements>
    <a:clrScheme name="Віхоть">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Віхоть">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іхоть">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ppt/theme/theme4.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1192</TotalTime>
  <Words>687</Words>
  <Application>Microsoft Office PowerPoint</Application>
  <PresentationFormat>Произвольный</PresentationFormat>
  <Paragraphs>82</Paragraphs>
  <Slides>8</Slides>
  <Notes>1</Notes>
  <HiddenSlides>0</HiddenSlides>
  <MMClips>0</MMClips>
  <ScaleCrop>false</ScaleCrop>
  <HeadingPairs>
    <vt:vector size="4" baseType="variant">
      <vt:variant>
        <vt:lpstr>Тема</vt:lpstr>
      </vt:variant>
      <vt:variant>
        <vt:i4>3</vt:i4>
      </vt:variant>
      <vt:variant>
        <vt:lpstr>Заголовки слайдов</vt:lpstr>
      </vt:variant>
      <vt:variant>
        <vt:i4>8</vt:i4>
      </vt:variant>
    </vt:vector>
  </HeadingPairs>
  <TitlesOfParts>
    <vt:vector size="11" baseType="lpstr">
      <vt:lpstr>Віхоть</vt:lpstr>
      <vt:lpstr>1_Віхоть</vt:lpstr>
      <vt:lpstr>2_Віхоть</vt:lpstr>
      <vt:lpstr>Волинський національний університет імені Лесі Українки Факультет економіки та управління Кафедра обліку та оподаткування Навчально-наукова лабораторія Consulting LAB        НАВЧАЛЬНИЙ ТРЕНІНГ-КУРС  ШКОЛА ОСОБИСТОЇ ЕКОНОМІКИ   </vt:lpstr>
      <vt:lpstr>Навчальний тренінг-курс з ШКОЛА ОСОБИСТОЇ ЕКОНОМІКИ розроблений в рамках діяльності навчально-наукової лабораторії Consulting LAB за напрямом роботи «Свій до свого по своє», що передбачає надання консультаційних послуг в сфері обліку, оподаткування, аналізу, фінансових комунікацій.  Цього року за даним напрямом роботи були проведені такі заходи : 1. «Обліковці – психологам, психологи - обліковцям».  2. Консалтингова панель «Свій до свого по своє!», реалізована магістрами спеціальності Облік і оподаткування, на якій здобувачі освіти, які уже працюють у сфері бухгалтерського обліку успішно консультували тих колег, у кого основна сфера діяльності - ІТ.    </vt:lpstr>
      <vt:lpstr> Даний тренінг-курс покликаний забезпечити дотримання  СТРАТЕГІЇ РОЗВИТКУ ВОЛИНСЬКОГО НАЦІОНАЛЬНОГО УНІВЕРСИТЕТУ  ІМЕНІ ЛЕСІ УКРАЇНКИ НА 2020-2024 Р. МІСІЯ Волинського національного університету імені Лесі Українки  полягає в тому, що класичний університет, створює, зберігає та поширює знання в природничій, суспільній, гуманітарній і технічній наукових сферах. Університет – це спільнота, яка формує високоосвічену, національно свідому, чесну, небайдужу, творчу особистість, здатну незалежно мислити і відповідально діяти згідно з принципами добра та справедливості, для розвитку відкритого і демократичного суспільства.    ДО основних ЦІННОСТЕЙ належать:  Університетська спільнота - це спільнота вчених, викладачів, студентів, співробітників, випускників і друзів, людей різних культур і різного походження, які поважають, зберігають і розвивають волинські освітні традиції.  Особистість. Ми прагнемо, щоб кожен учасник нашої спільноти був вільною, освіченою, відповідальною, творчою особистістю. Ми визнаємо толерантність невід’ємною рисою сучасної людини, яка, дотримуючись своїх принципів.  Лідерство. Університет – лідер в інноваціях й активно впливає на майбутнє регіону і держави. Університет заохочує персональне лідерство, відповідальність і почуття обов'язку. Університет бере ініціативу і готовий до відповідальності за розвиток волинських традицій освіти, науки та інших сфер своєї діяльності.  (Стратегія розвитку ВНУ імені Лесі Українки на 2020-2024, https://vnu.edu.ua/sites/default/files/2021-04/Strategy_VNU.pdf) </vt:lpstr>
      <vt:lpstr>Презентация PowerPoint</vt:lpstr>
      <vt:lpstr>Учасниками навчального тренінг-курсу можуть бути здобувачі освіти різних спеціальностей і освітніх рівнів (бакалаври, магістри, аспіранти), які вбачають необхідність отримання навичок обліково-фінансової адаптації в суспільстві </vt:lpstr>
      <vt:lpstr>Програма тренінг-курсу Школа особистої економіки    </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Волинський національний університет імені Лесі Українки Факультет економіки та управління Кафедра обліку та оподаткування Навчально-наукова лабораторія Consulting LAB    Навчальний тренінг-курс з  Основ обліково-фінансової грамотності</dc:title>
  <dc:creator>Мирослава Кулинич</dc:creator>
  <cp:lastModifiedBy>user</cp:lastModifiedBy>
  <cp:revision>13</cp:revision>
  <cp:lastPrinted>2023-02-19T19:35:08Z</cp:lastPrinted>
  <dcterms:created xsi:type="dcterms:W3CDTF">2023-01-10T21:57:13Z</dcterms:created>
  <dcterms:modified xsi:type="dcterms:W3CDTF">2023-03-28T08:15:23Z</dcterms:modified>
</cp:coreProperties>
</file>